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
  </p:notesMasterIdLst>
  <p:sldIdLst>
    <p:sldId id="256" r:id="rId2"/>
  </p:sldIdLst>
  <p:sldSz cx="32004000" cy="42976800"/>
  <p:notesSz cx="7010400" cy="9296400"/>
  <p:defaultTextStyle>
    <a:defPPr>
      <a:defRPr lang="en-US"/>
    </a:defPPr>
    <a:lvl1pPr algn="l" rtl="0" eaLnBrk="0" fontAlgn="base" hangingPunct="0">
      <a:spcBef>
        <a:spcPct val="0"/>
      </a:spcBef>
      <a:spcAft>
        <a:spcPct val="0"/>
      </a:spcAft>
      <a:defRPr sz="4200" kern="1200">
        <a:solidFill>
          <a:schemeClr val="tx1"/>
        </a:solidFill>
        <a:latin typeface="Arial" pitchFamily="34" charset="0"/>
        <a:ea typeface="MS PGothic" pitchFamily="34" charset="-128"/>
        <a:cs typeface="+mn-cs"/>
      </a:defRPr>
    </a:lvl1pPr>
    <a:lvl2pPr marL="441325" indent="-142875" algn="l" rtl="0" eaLnBrk="0" fontAlgn="base" hangingPunct="0">
      <a:spcBef>
        <a:spcPct val="0"/>
      </a:spcBef>
      <a:spcAft>
        <a:spcPct val="0"/>
      </a:spcAft>
      <a:defRPr sz="4200" kern="1200">
        <a:solidFill>
          <a:schemeClr val="tx1"/>
        </a:solidFill>
        <a:latin typeface="Arial" pitchFamily="34" charset="0"/>
        <a:ea typeface="MS PGothic" pitchFamily="34" charset="-128"/>
        <a:cs typeface="+mn-cs"/>
      </a:defRPr>
    </a:lvl2pPr>
    <a:lvl3pPr marL="882650" indent="-287338" algn="l" rtl="0" eaLnBrk="0" fontAlgn="base" hangingPunct="0">
      <a:spcBef>
        <a:spcPct val="0"/>
      </a:spcBef>
      <a:spcAft>
        <a:spcPct val="0"/>
      </a:spcAft>
      <a:defRPr sz="4200" kern="1200">
        <a:solidFill>
          <a:schemeClr val="tx1"/>
        </a:solidFill>
        <a:latin typeface="Arial" pitchFamily="34" charset="0"/>
        <a:ea typeface="MS PGothic" pitchFamily="34" charset="-128"/>
        <a:cs typeface="+mn-cs"/>
      </a:defRPr>
    </a:lvl3pPr>
    <a:lvl4pPr marL="1325563" indent="-431800" algn="l" rtl="0" eaLnBrk="0" fontAlgn="base" hangingPunct="0">
      <a:spcBef>
        <a:spcPct val="0"/>
      </a:spcBef>
      <a:spcAft>
        <a:spcPct val="0"/>
      </a:spcAft>
      <a:defRPr sz="4200" kern="1200">
        <a:solidFill>
          <a:schemeClr val="tx1"/>
        </a:solidFill>
        <a:latin typeface="Arial" pitchFamily="34" charset="0"/>
        <a:ea typeface="MS PGothic" pitchFamily="34" charset="-128"/>
        <a:cs typeface="+mn-cs"/>
      </a:defRPr>
    </a:lvl4pPr>
    <a:lvl5pPr marL="1768475" indent="-576263" algn="l" rtl="0" eaLnBrk="0" fontAlgn="base" hangingPunct="0">
      <a:spcBef>
        <a:spcPct val="0"/>
      </a:spcBef>
      <a:spcAft>
        <a:spcPct val="0"/>
      </a:spcAft>
      <a:defRPr sz="4200" kern="1200">
        <a:solidFill>
          <a:schemeClr val="tx1"/>
        </a:solidFill>
        <a:latin typeface="Arial" pitchFamily="34" charset="0"/>
        <a:ea typeface="MS PGothic" pitchFamily="34" charset="-128"/>
        <a:cs typeface="+mn-cs"/>
      </a:defRPr>
    </a:lvl5pPr>
    <a:lvl6pPr marL="2286000" algn="l" defTabSz="914400" rtl="0" eaLnBrk="1" latinLnBrk="0" hangingPunct="1">
      <a:defRPr sz="4200" kern="1200">
        <a:solidFill>
          <a:schemeClr val="tx1"/>
        </a:solidFill>
        <a:latin typeface="Arial" pitchFamily="34" charset="0"/>
        <a:ea typeface="MS PGothic" pitchFamily="34" charset="-128"/>
        <a:cs typeface="+mn-cs"/>
      </a:defRPr>
    </a:lvl6pPr>
    <a:lvl7pPr marL="2743200" algn="l" defTabSz="914400" rtl="0" eaLnBrk="1" latinLnBrk="0" hangingPunct="1">
      <a:defRPr sz="4200" kern="1200">
        <a:solidFill>
          <a:schemeClr val="tx1"/>
        </a:solidFill>
        <a:latin typeface="Arial" pitchFamily="34" charset="0"/>
        <a:ea typeface="MS PGothic" pitchFamily="34" charset="-128"/>
        <a:cs typeface="+mn-cs"/>
      </a:defRPr>
    </a:lvl7pPr>
    <a:lvl8pPr marL="3200400" algn="l" defTabSz="914400" rtl="0" eaLnBrk="1" latinLnBrk="0" hangingPunct="1">
      <a:defRPr sz="4200" kern="1200">
        <a:solidFill>
          <a:schemeClr val="tx1"/>
        </a:solidFill>
        <a:latin typeface="Arial" pitchFamily="34" charset="0"/>
        <a:ea typeface="MS PGothic" pitchFamily="34" charset="-128"/>
        <a:cs typeface="+mn-cs"/>
      </a:defRPr>
    </a:lvl8pPr>
    <a:lvl9pPr marL="3657600" algn="l" defTabSz="914400" rtl="0" eaLnBrk="1" latinLnBrk="0" hangingPunct="1">
      <a:defRPr sz="4200" kern="1200">
        <a:solidFill>
          <a:schemeClr val="tx1"/>
        </a:solidFill>
        <a:latin typeface="Arial" pitchFamily="34" charset="0"/>
        <a:ea typeface="MS PGothic" pitchFamily="34" charset="-128"/>
        <a:cs typeface="+mn-cs"/>
      </a:defRPr>
    </a:lvl9pPr>
  </p:defaultTextStyle>
  <p:extLst>
    <p:ext uri="{EFAFB233-063F-42B5-8137-9DF3F51BA10A}">
      <p15:sldGuideLst xmlns:p15="http://schemas.microsoft.com/office/powerpoint/2012/main">
        <p15:guide id="1" orient="horz" pos="10152" userDrawn="1">
          <p15:clr>
            <a:srgbClr val="A4A3A4"/>
          </p15:clr>
        </p15:guide>
        <p15:guide id="2" pos="595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B24745"/>
    <a:srgbClr val="FFC125"/>
    <a:srgbClr val="FFFFFF"/>
    <a:srgbClr val="029ACB"/>
    <a:srgbClr val="AF4341"/>
    <a:srgbClr val="A35607"/>
    <a:srgbClr val="078774"/>
    <a:srgbClr val="19417E"/>
    <a:srgbClr val="55A0F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inimized">
    <p:restoredLeft sz="10293" autoAdjust="0"/>
    <p:restoredTop sz="96395" autoAdjust="0"/>
  </p:normalViewPr>
  <p:slideViewPr>
    <p:cSldViewPr snapToGrid="0" showGuides="1">
      <p:cViewPr>
        <p:scale>
          <a:sx n="112" d="100"/>
          <a:sy n="112" d="100"/>
        </p:scale>
        <p:origin x="-2718" y="-21744"/>
      </p:cViewPr>
      <p:guideLst>
        <p:guide orient="horz" pos="10152"/>
        <p:guide pos="5952"/>
      </p:guideLst>
    </p:cSldViewPr>
  </p:slideViewPr>
  <p:notesTextViewPr>
    <p:cViewPr>
      <p:scale>
        <a:sx n="3" d="2"/>
        <a:sy n="3" d="2"/>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628" cy="464820"/>
          </a:xfrm>
          <a:prstGeom prst="rect">
            <a:avLst/>
          </a:prstGeom>
        </p:spPr>
        <p:txBody>
          <a:bodyPr vert="horz" lIns="91650" tIns="45825" rIns="91650" bIns="45825" rtlCol="0"/>
          <a:lstStyle>
            <a:lvl1pPr algn="l">
              <a:defRPr sz="1200"/>
            </a:lvl1pPr>
          </a:lstStyle>
          <a:p>
            <a:endParaRPr lang="en-US"/>
          </a:p>
        </p:txBody>
      </p:sp>
      <p:sp>
        <p:nvSpPr>
          <p:cNvPr id="3" name="Date Placeholder 2"/>
          <p:cNvSpPr>
            <a:spLocks noGrp="1"/>
          </p:cNvSpPr>
          <p:nvPr>
            <p:ph type="dt" idx="1"/>
          </p:nvPr>
        </p:nvSpPr>
        <p:spPr>
          <a:xfrm>
            <a:off x="3971183" y="0"/>
            <a:ext cx="3037628" cy="464820"/>
          </a:xfrm>
          <a:prstGeom prst="rect">
            <a:avLst/>
          </a:prstGeom>
        </p:spPr>
        <p:txBody>
          <a:bodyPr vert="horz" lIns="91650" tIns="45825" rIns="91650" bIns="45825" rtlCol="0"/>
          <a:lstStyle>
            <a:lvl1pPr algn="r">
              <a:defRPr sz="1200"/>
            </a:lvl1pPr>
          </a:lstStyle>
          <a:p>
            <a:fld id="{CFE06859-247F-4C8E-AE0B-80328EE50040}" type="datetimeFigureOut">
              <a:rPr lang="en-US" smtClean="0"/>
              <a:t>3/21/2022</a:t>
            </a:fld>
            <a:endParaRPr lang="en-US"/>
          </a:p>
        </p:txBody>
      </p:sp>
      <p:sp>
        <p:nvSpPr>
          <p:cNvPr id="4" name="Slide Image Placeholder 3"/>
          <p:cNvSpPr>
            <a:spLocks noGrp="1" noRot="1" noChangeAspect="1"/>
          </p:cNvSpPr>
          <p:nvPr>
            <p:ph type="sldImg" idx="2"/>
          </p:nvPr>
        </p:nvSpPr>
        <p:spPr>
          <a:xfrm>
            <a:off x="2208213" y="696913"/>
            <a:ext cx="2593975" cy="3486150"/>
          </a:xfrm>
          <a:prstGeom prst="rect">
            <a:avLst/>
          </a:prstGeom>
          <a:noFill/>
          <a:ln w="12700">
            <a:solidFill>
              <a:prstClr val="black"/>
            </a:solidFill>
          </a:ln>
        </p:spPr>
        <p:txBody>
          <a:bodyPr vert="horz" lIns="91650" tIns="45825" rIns="91650" bIns="45825" rtlCol="0" anchor="ctr"/>
          <a:lstStyle/>
          <a:p>
            <a:endParaRPr lang="en-US"/>
          </a:p>
        </p:txBody>
      </p:sp>
      <p:sp>
        <p:nvSpPr>
          <p:cNvPr id="5" name="Notes Placeholder 4"/>
          <p:cNvSpPr>
            <a:spLocks noGrp="1"/>
          </p:cNvSpPr>
          <p:nvPr>
            <p:ph type="body" sz="quarter" idx="3"/>
          </p:nvPr>
        </p:nvSpPr>
        <p:spPr>
          <a:xfrm>
            <a:off x="701359" y="4415790"/>
            <a:ext cx="5607684" cy="4183380"/>
          </a:xfrm>
          <a:prstGeom prst="rect">
            <a:avLst/>
          </a:prstGeom>
        </p:spPr>
        <p:txBody>
          <a:bodyPr vert="horz" lIns="91650" tIns="45825" rIns="91650" bIns="45825"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89"/>
            <a:ext cx="3037628" cy="464820"/>
          </a:xfrm>
          <a:prstGeom prst="rect">
            <a:avLst/>
          </a:prstGeom>
        </p:spPr>
        <p:txBody>
          <a:bodyPr vert="horz" lIns="91650" tIns="45825" rIns="91650" bIns="45825" rtlCol="0" anchor="b"/>
          <a:lstStyle>
            <a:lvl1pPr algn="l">
              <a:defRPr sz="1200"/>
            </a:lvl1pPr>
          </a:lstStyle>
          <a:p>
            <a:endParaRPr lang="en-US"/>
          </a:p>
        </p:txBody>
      </p:sp>
      <p:sp>
        <p:nvSpPr>
          <p:cNvPr id="7" name="Slide Number Placeholder 6"/>
          <p:cNvSpPr>
            <a:spLocks noGrp="1"/>
          </p:cNvSpPr>
          <p:nvPr>
            <p:ph type="sldNum" sz="quarter" idx="5"/>
          </p:nvPr>
        </p:nvSpPr>
        <p:spPr>
          <a:xfrm>
            <a:off x="3971183" y="8829989"/>
            <a:ext cx="3037628" cy="464820"/>
          </a:xfrm>
          <a:prstGeom prst="rect">
            <a:avLst/>
          </a:prstGeom>
        </p:spPr>
        <p:txBody>
          <a:bodyPr vert="horz" lIns="91650" tIns="45825" rIns="91650" bIns="45825" rtlCol="0" anchor="b"/>
          <a:lstStyle>
            <a:lvl1pPr algn="r">
              <a:defRPr sz="1200"/>
            </a:lvl1pPr>
          </a:lstStyle>
          <a:p>
            <a:fld id="{0DD0E673-8221-4E07-8887-474D58B649E7}" type="slidenum">
              <a:rPr lang="en-US" smtClean="0"/>
              <a:t>‹#›</a:t>
            </a:fld>
            <a:endParaRPr lang="en-US"/>
          </a:p>
        </p:txBody>
      </p:sp>
    </p:spTree>
    <p:extLst>
      <p:ext uri="{BB962C8B-B14F-4D97-AF65-F5344CB8AC3E}">
        <p14:creationId xmlns:p14="http://schemas.microsoft.com/office/powerpoint/2010/main" val="38663171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08213" y="696913"/>
            <a:ext cx="2593975" cy="3486150"/>
          </a:xfrm>
        </p:spPr>
      </p:sp>
      <p:sp>
        <p:nvSpPr>
          <p:cNvPr id="3" name="Notes Placeholder 2"/>
          <p:cNvSpPr>
            <a:spLocks noGrp="1"/>
          </p:cNvSpPr>
          <p:nvPr>
            <p:ph type="body" idx="1"/>
          </p:nvPr>
        </p:nvSpPr>
        <p:spPr/>
        <p:txBody>
          <a:bodyPr/>
          <a:lstStyle/>
          <a:p>
            <a:pPr marL="0" marR="0" lvl="0" indent="0" algn="l" defTabSz="916503" rtl="0" eaLnBrk="1" fontAlgn="auto" latinLnBrk="0" hangingPunct="1">
              <a:lnSpc>
                <a:spcPct val="100000"/>
              </a:lnSpc>
              <a:spcBef>
                <a:spcPts val="0"/>
              </a:spcBef>
              <a:spcAft>
                <a:spcPts val="0"/>
              </a:spcAft>
              <a:buClrTx/>
              <a:buSzTx/>
              <a:buFontTx/>
              <a:buNone/>
              <a:tabLst/>
              <a:defRPr/>
            </a:pPr>
            <a:endParaRPr lang="en-US" sz="1200" dirty="0"/>
          </a:p>
        </p:txBody>
      </p:sp>
      <p:sp>
        <p:nvSpPr>
          <p:cNvPr id="4" name="Slide Number Placeholder 3"/>
          <p:cNvSpPr>
            <a:spLocks noGrp="1"/>
          </p:cNvSpPr>
          <p:nvPr>
            <p:ph type="sldNum" sz="quarter" idx="10"/>
          </p:nvPr>
        </p:nvSpPr>
        <p:spPr/>
        <p:txBody>
          <a:bodyPr/>
          <a:lstStyle/>
          <a:p>
            <a:fld id="{0DD0E673-8221-4E07-8887-474D58B649E7}" type="slidenum">
              <a:rPr lang="en-US" smtClean="0"/>
              <a:t>1</a:t>
            </a:fld>
            <a:endParaRPr lang="en-US"/>
          </a:p>
        </p:txBody>
      </p:sp>
    </p:spTree>
    <p:extLst>
      <p:ext uri="{BB962C8B-B14F-4D97-AF65-F5344CB8AC3E}">
        <p14:creationId xmlns:p14="http://schemas.microsoft.com/office/powerpoint/2010/main" val="37766774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43050" y="8901498"/>
            <a:ext cx="17487900" cy="6140835"/>
          </a:xfrm>
        </p:spPr>
        <p:txBody>
          <a:bodyPr/>
          <a:lstStyle/>
          <a:p>
            <a:r>
              <a:rPr lang="en-US"/>
              <a:t>Click to edit Master title style</a:t>
            </a:r>
          </a:p>
        </p:txBody>
      </p:sp>
      <p:sp>
        <p:nvSpPr>
          <p:cNvPr id="3" name="Subtitle 2"/>
          <p:cNvSpPr>
            <a:spLocks noGrp="1"/>
          </p:cNvSpPr>
          <p:nvPr>
            <p:ph type="subTitle" idx="1"/>
          </p:nvPr>
        </p:nvSpPr>
        <p:spPr>
          <a:xfrm>
            <a:off x="3086100" y="16236135"/>
            <a:ext cx="14401800" cy="7321069"/>
          </a:xfrm>
        </p:spPr>
        <p:txBody>
          <a:bodyPr/>
          <a:lstStyle>
            <a:lvl1pPr marL="0" indent="0" algn="ctr">
              <a:buNone/>
              <a:defRPr/>
            </a:lvl1pPr>
            <a:lvl2pPr marL="577571" indent="0" algn="ctr">
              <a:buNone/>
              <a:defRPr/>
            </a:lvl2pPr>
            <a:lvl3pPr marL="1155144" indent="0" algn="ctr">
              <a:buNone/>
              <a:defRPr/>
            </a:lvl3pPr>
            <a:lvl4pPr marL="1732715" indent="0" algn="ctr">
              <a:buNone/>
              <a:defRPr/>
            </a:lvl4pPr>
            <a:lvl5pPr marL="2310287" indent="0" algn="ctr">
              <a:buNone/>
              <a:defRPr/>
            </a:lvl5pPr>
            <a:lvl6pPr marL="2887859" indent="0" algn="ctr">
              <a:buNone/>
              <a:defRPr/>
            </a:lvl6pPr>
            <a:lvl7pPr marL="3465431" indent="0" algn="ctr">
              <a:buNone/>
              <a:defRPr/>
            </a:lvl7pPr>
            <a:lvl8pPr marL="4043002" indent="0" algn="ctr">
              <a:buNone/>
              <a:defRPr/>
            </a:lvl8pPr>
            <a:lvl9pPr marL="4620575"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C7263B95-89C2-4418-8F27-A2C658B884A1}" type="slidenum">
              <a:rPr lang="en-US" altLang="en-US"/>
              <a:pPr>
                <a:defRPr/>
              </a:pPr>
              <a:t>‹#›</a:t>
            </a:fld>
            <a:endParaRPr lang="en-US" altLang="en-US"/>
          </a:p>
        </p:txBody>
      </p:sp>
    </p:spTree>
    <p:extLst>
      <p:ext uri="{BB962C8B-B14F-4D97-AF65-F5344CB8AC3E}">
        <p14:creationId xmlns:p14="http://schemas.microsoft.com/office/powerpoint/2010/main" val="35332082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D6F3336D-3100-45DD-BA70-B35ABD918FD3}" type="slidenum">
              <a:rPr lang="en-US" altLang="en-US"/>
              <a:pPr>
                <a:defRPr/>
              </a:pPr>
              <a:t>‹#›</a:t>
            </a:fld>
            <a:endParaRPr lang="en-US" altLang="en-US"/>
          </a:p>
        </p:txBody>
      </p:sp>
    </p:spTree>
    <p:extLst>
      <p:ext uri="{BB962C8B-B14F-4D97-AF65-F5344CB8AC3E}">
        <p14:creationId xmlns:p14="http://schemas.microsoft.com/office/powerpoint/2010/main" val="19635618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4916150" y="1146321"/>
            <a:ext cx="4629150" cy="2444802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028700" y="1146321"/>
            <a:ext cx="13801725" cy="2444802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B5F36387-D375-4DCE-87DC-5C5396A07360}" type="slidenum">
              <a:rPr lang="en-US" altLang="en-US"/>
              <a:pPr>
                <a:defRPr/>
              </a:pPr>
              <a:t>‹#›</a:t>
            </a:fld>
            <a:endParaRPr lang="en-US" altLang="en-US"/>
          </a:p>
        </p:txBody>
      </p:sp>
    </p:spTree>
    <p:extLst>
      <p:ext uri="{BB962C8B-B14F-4D97-AF65-F5344CB8AC3E}">
        <p14:creationId xmlns:p14="http://schemas.microsoft.com/office/powerpoint/2010/main" val="7400780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504F4063-3EDE-44AF-A81F-85FD6DE10126}" type="slidenum">
              <a:rPr lang="en-US" altLang="en-US"/>
              <a:pPr>
                <a:defRPr/>
              </a:pPr>
              <a:t>‹#›</a:t>
            </a:fld>
            <a:endParaRPr lang="en-US" altLang="en-US"/>
          </a:p>
        </p:txBody>
      </p:sp>
    </p:spTree>
    <p:extLst>
      <p:ext uri="{BB962C8B-B14F-4D97-AF65-F5344CB8AC3E}">
        <p14:creationId xmlns:p14="http://schemas.microsoft.com/office/powerpoint/2010/main" val="18943109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203" y="18411202"/>
            <a:ext cx="17487900" cy="5690898"/>
          </a:xfrm>
        </p:spPr>
        <p:txBody>
          <a:bodyPr anchor="t"/>
          <a:lstStyle>
            <a:lvl1pPr algn="l">
              <a:defRPr sz="4961" b="1" cap="all"/>
            </a:lvl1pPr>
          </a:lstStyle>
          <a:p>
            <a:r>
              <a:rPr lang="en-US"/>
              <a:t>Click to edit Master title style</a:t>
            </a:r>
          </a:p>
        </p:txBody>
      </p:sp>
      <p:sp>
        <p:nvSpPr>
          <p:cNvPr id="3" name="Text Placeholder 2"/>
          <p:cNvSpPr>
            <a:spLocks noGrp="1"/>
          </p:cNvSpPr>
          <p:nvPr>
            <p:ph type="body" idx="1"/>
          </p:nvPr>
        </p:nvSpPr>
        <p:spPr>
          <a:xfrm>
            <a:off x="1625203" y="12143750"/>
            <a:ext cx="17487900" cy="6267450"/>
          </a:xfrm>
        </p:spPr>
        <p:txBody>
          <a:bodyPr anchor="b"/>
          <a:lstStyle>
            <a:lvl1pPr marL="0" indent="0">
              <a:buNone/>
              <a:defRPr sz="2611"/>
            </a:lvl1pPr>
            <a:lvl2pPr marL="577571" indent="0">
              <a:buNone/>
              <a:defRPr sz="2350"/>
            </a:lvl2pPr>
            <a:lvl3pPr marL="1155144" indent="0">
              <a:buNone/>
              <a:defRPr sz="2089"/>
            </a:lvl3pPr>
            <a:lvl4pPr marL="1732715" indent="0">
              <a:buNone/>
              <a:defRPr sz="1828"/>
            </a:lvl4pPr>
            <a:lvl5pPr marL="2310287" indent="0">
              <a:buNone/>
              <a:defRPr sz="1828"/>
            </a:lvl5pPr>
            <a:lvl6pPr marL="2887859" indent="0">
              <a:buNone/>
              <a:defRPr sz="1828"/>
            </a:lvl6pPr>
            <a:lvl7pPr marL="3465431" indent="0">
              <a:buNone/>
              <a:defRPr sz="1828"/>
            </a:lvl7pPr>
            <a:lvl8pPr marL="4043002" indent="0">
              <a:buNone/>
              <a:defRPr sz="1828"/>
            </a:lvl8pPr>
            <a:lvl9pPr marL="4620575" indent="0">
              <a:buNone/>
              <a:defRPr sz="1828"/>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CAD12FC3-1856-40A2-B211-4DEDE8F50DF4}" type="slidenum">
              <a:rPr lang="en-US" altLang="en-US"/>
              <a:pPr>
                <a:defRPr/>
              </a:pPr>
              <a:t>‹#›</a:t>
            </a:fld>
            <a:endParaRPr lang="en-US" altLang="en-US"/>
          </a:p>
        </p:txBody>
      </p:sp>
    </p:spTree>
    <p:extLst>
      <p:ext uri="{BB962C8B-B14F-4D97-AF65-F5344CB8AC3E}">
        <p14:creationId xmlns:p14="http://schemas.microsoft.com/office/powerpoint/2010/main" val="15071081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028700" y="6683472"/>
            <a:ext cx="9215438" cy="18910877"/>
          </a:xfrm>
        </p:spPr>
        <p:txBody>
          <a:bodyPr/>
          <a:lstStyle>
            <a:lvl1pPr>
              <a:defRPr sz="3525"/>
            </a:lvl1pPr>
            <a:lvl2pPr>
              <a:defRPr sz="3003"/>
            </a:lvl2pPr>
            <a:lvl3pPr>
              <a:defRPr sz="2611"/>
            </a:lvl3pPr>
            <a:lvl4pPr>
              <a:defRPr sz="2350"/>
            </a:lvl4pPr>
            <a:lvl5pPr>
              <a:defRPr sz="2350"/>
            </a:lvl5pPr>
            <a:lvl6pPr>
              <a:defRPr sz="2350"/>
            </a:lvl6pPr>
            <a:lvl7pPr>
              <a:defRPr sz="2350"/>
            </a:lvl7pPr>
            <a:lvl8pPr>
              <a:defRPr sz="2350"/>
            </a:lvl8pPr>
            <a:lvl9pPr>
              <a:defRPr sz="2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10329862" y="6683472"/>
            <a:ext cx="9215438" cy="18910877"/>
          </a:xfrm>
        </p:spPr>
        <p:txBody>
          <a:bodyPr/>
          <a:lstStyle>
            <a:lvl1pPr>
              <a:defRPr sz="3525"/>
            </a:lvl1pPr>
            <a:lvl2pPr>
              <a:defRPr sz="3003"/>
            </a:lvl2pPr>
            <a:lvl3pPr>
              <a:defRPr sz="2611"/>
            </a:lvl3pPr>
            <a:lvl4pPr>
              <a:defRPr sz="2350"/>
            </a:lvl4pPr>
            <a:lvl5pPr>
              <a:defRPr sz="2350"/>
            </a:lvl5pPr>
            <a:lvl6pPr>
              <a:defRPr sz="2350"/>
            </a:lvl6pPr>
            <a:lvl7pPr>
              <a:defRPr sz="2350"/>
            </a:lvl7pPr>
            <a:lvl8pPr>
              <a:defRPr sz="2350"/>
            </a:lvl8pPr>
            <a:lvl9pPr>
              <a:defRPr sz="2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D2B501A2-D7BC-4819-8A4E-AB157D9D3AD7}" type="slidenum">
              <a:rPr lang="en-US" altLang="en-US"/>
              <a:pPr>
                <a:defRPr/>
              </a:pPr>
              <a:t>‹#›</a:t>
            </a:fld>
            <a:endParaRPr lang="en-US" altLang="en-US"/>
          </a:p>
        </p:txBody>
      </p:sp>
    </p:spTree>
    <p:extLst>
      <p:ext uri="{BB962C8B-B14F-4D97-AF65-F5344CB8AC3E}">
        <p14:creationId xmlns:p14="http://schemas.microsoft.com/office/powerpoint/2010/main" val="20637985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028700" y="6414417"/>
            <a:ext cx="9090422" cy="2672484"/>
          </a:xfrm>
        </p:spPr>
        <p:txBody>
          <a:bodyPr anchor="b"/>
          <a:lstStyle>
            <a:lvl1pPr marL="0" indent="0">
              <a:buNone/>
              <a:defRPr sz="3003" b="1"/>
            </a:lvl1pPr>
            <a:lvl2pPr marL="577571" indent="0">
              <a:buNone/>
              <a:defRPr sz="2611" b="1"/>
            </a:lvl2pPr>
            <a:lvl3pPr marL="1155144" indent="0">
              <a:buNone/>
              <a:defRPr sz="2350" b="1"/>
            </a:lvl3pPr>
            <a:lvl4pPr marL="1732715" indent="0">
              <a:buNone/>
              <a:defRPr sz="2089" b="1"/>
            </a:lvl4pPr>
            <a:lvl5pPr marL="2310287" indent="0">
              <a:buNone/>
              <a:defRPr sz="2089" b="1"/>
            </a:lvl5pPr>
            <a:lvl6pPr marL="2887859" indent="0">
              <a:buNone/>
              <a:defRPr sz="2089" b="1"/>
            </a:lvl6pPr>
            <a:lvl7pPr marL="3465431" indent="0">
              <a:buNone/>
              <a:defRPr sz="2089" b="1"/>
            </a:lvl7pPr>
            <a:lvl8pPr marL="4043002" indent="0">
              <a:buNone/>
              <a:defRPr sz="2089" b="1"/>
            </a:lvl8pPr>
            <a:lvl9pPr marL="4620575" indent="0">
              <a:buNone/>
              <a:defRPr sz="2089" b="1"/>
            </a:lvl9pPr>
          </a:lstStyle>
          <a:p>
            <a:pPr lvl="0"/>
            <a:r>
              <a:rPr lang="en-US"/>
              <a:t>Click to edit Master text styles</a:t>
            </a:r>
          </a:p>
        </p:txBody>
      </p:sp>
      <p:sp>
        <p:nvSpPr>
          <p:cNvPr id="4" name="Content Placeholder 3"/>
          <p:cNvSpPr>
            <a:spLocks noGrp="1"/>
          </p:cNvSpPr>
          <p:nvPr>
            <p:ph sz="half" idx="2"/>
          </p:nvPr>
        </p:nvSpPr>
        <p:spPr>
          <a:xfrm>
            <a:off x="1028700" y="9086900"/>
            <a:ext cx="9090422" cy="16507450"/>
          </a:xfrm>
        </p:spPr>
        <p:txBody>
          <a:bodyPr/>
          <a:lstStyle>
            <a:lvl1pPr>
              <a:defRPr sz="3003"/>
            </a:lvl1pPr>
            <a:lvl2pPr>
              <a:defRPr sz="2611"/>
            </a:lvl2pPr>
            <a:lvl3pPr>
              <a:defRPr sz="2350"/>
            </a:lvl3pPr>
            <a:lvl4pPr>
              <a:defRPr sz="2089"/>
            </a:lvl4pPr>
            <a:lvl5pPr>
              <a:defRPr sz="2089"/>
            </a:lvl5pPr>
            <a:lvl6pPr>
              <a:defRPr sz="2089"/>
            </a:lvl6pPr>
            <a:lvl7pPr>
              <a:defRPr sz="2089"/>
            </a:lvl7pPr>
            <a:lvl8pPr>
              <a:defRPr sz="2089"/>
            </a:lvl8pPr>
            <a:lvl9pPr>
              <a:defRPr sz="208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10451306" y="6414417"/>
            <a:ext cx="9093994" cy="2672484"/>
          </a:xfrm>
        </p:spPr>
        <p:txBody>
          <a:bodyPr anchor="b"/>
          <a:lstStyle>
            <a:lvl1pPr marL="0" indent="0">
              <a:buNone/>
              <a:defRPr sz="3003" b="1"/>
            </a:lvl1pPr>
            <a:lvl2pPr marL="577571" indent="0">
              <a:buNone/>
              <a:defRPr sz="2611" b="1"/>
            </a:lvl2pPr>
            <a:lvl3pPr marL="1155144" indent="0">
              <a:buNone/>
              <a:defRPr sz="2350" b="1"/>
            </a:lvl3pPr>
            <a:lvl4pPr marL="1732715" indent="0">
              <a:buNone/>
              <a:defRPr sz="2089" b="1"/>
            </a:lvl4pPr>
            <a:lvl5pPr marL="2310287" indent="0">
              <a:buNone/>
              <a:defRPr sz="2089" b="1"/>
            </a:lvl5pPr>
            <a:lvl6pPr marL="2887859" indent="0">
              <a:buNone/>
              <a:defRPr sz="2089" b="1"/>
            </a:lvl6pPr>
            <a:lvl7pPr marL="3465431" indent="0">
              <a:buNone/>
              <a:defRPr sz="2089" b="1"/>
            </a:lvl7pPr>
            <a:lvl8pPr marL="4043002" indent="0">
              <a:buNone/>
              <a:defRPr sz="2089" b="1"/>
            </a:lvl8pPr>
            <a:lvl9pPr marL="4620575" indent="0">
              <a:buNone/>
              <a:defRPr sz="2089" b="1"/>
            </a:lvl9pPr>
          </a:lstStyle>
          <a:p>
            <a:pPr lvl="0"/>
            <a:r>
              <a:rPr lang="en-US"/>
              <a:t>Click to edit Master text styles</a:t>
            </a:r>
          </a:p>
        </p:txBody>
      </p:sp>
      <p:sp>
        <p:nvSpPr>
          <p:cNvPr id="6" name="Content Placeholder 5"/>
          <p:cNvSpPr>
            <a:spLocks noGrp="1"/>
          </p:cNvSpPr>
          <p:nvPr>
            <p:ph sz="quarter" idx="4"/>
          </p:nvPr>
        </p:nvSpPr>
        <p:spPr>
          <a:xfrm>
            <a:off x="10451306" y="9086900"/>
            <a:ext cx="9093994" cy="16507450"/>
          </a:xfrm>
        </p:spPr>
        <p:txBody>
          <a:bodyPr/>
          <a:lstStyle>
            <a:lvl1pPr>
              <a:defRPr sz="3003"/>
            </a:lvl1pPr>
            <a:lvl2pPr>
              <a:defRPr sz="2611"/>
            </a:lvl2pPr>
            <a:lvl3pPr>
              <a:defRPr sz="2350"/>
            </a:lvl3pPr>
            <a:lvl4pPr>
              <a:defRPr sz="2089"/>
            </a:lvl4pPr>
            <a:lvl5pPr>
              <a:defRPr sz="2089"/>
            </a:lvl5pPr>
            <a:lvl6pPr>
              <a:defRPr sz="2089"/>
            </a:lvl6pPr>
            <a:lvl7pPr>
              <a:defRPr sz="2089"/>
            </a:lvl7pPr>
            <a:lvl8pPr>
              <a:defRPr sz="2089"/>
            </a:lvl8pPr>
            <a:lvl9pPr>
              <a:defRPr sz="208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0ECCB20F-4583-45C2-AC6D-D32868522D87}" type="slidenum">
              <a:rPr lang="en-US" altLang="en-US"/>
              <a:pPr>
                <a:defRPr/>
              </a:pPr>
              <a:t>‹#›</a:t>
            </a:fld>
            <a:endParaRPr lang="en-US" altLang="en-US"/>
          </a:p>
        </p:txBody>
      </p:sp>
    </p:spTree>
    <p:extLst>
      <p:ext uri="{BB962C8B-B14F-4D97-AF65-F5344CB8AC3E}">
        <p14:creationId xmlns:p14="http://schemas.microsoft.com/office/powerpoint/2010/main" val="10373826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88FB3DF3-C968-4958-B770-7E3A5D9A18CB}" type="slidenum">
              <a:rPr lang="en-US" altLang="en-US"/>
              <a:pPr>
                <a:defRPr/>
              </a:pPr>
              <a:t>‹#›</a:t>
            </a:fld>
            <a:endParaRPr lang="en-US" altLang="en-US"/>
          </a:p>
        </p:txBody>
      </p:sp>
    </p:spTree>
    <p:extLst>
      <p:ext uri="{BB962C8B-B14F-4D97-AF65-F5344CB8AC3E}">
        <p14:creationId xmlns:p14="http://schemas.microsoft.com/office/powerpoint/2010/main" val="18393053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2EE27057-D8C6-418F-92C9-D67F0A4EFE68}" type="slidenum">
              <a:rPr lang="en-US" altLang="en-US"/>
              <a:pPr>
                <a:defRPr/>
              </a:pPr>
              <a:t>‹#›</a:t>
            </a:fld>
            <a:endParaRPr lang="en-US" altLang="en-US"/>
          </a:p>
        </p:txBody>
      </p:sp>
    </p:spTree>
    <p:extLst>
      <p:ext uri="{BB962C8B-B14F-4D97-AF65-F5344CB8AC3E}">
        <p14:creationId xmlns:p14="http://schemas.microsoft.com/office/powerpoint/2010/main" val="37355913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28700" y="1141799"/>
            <a:ext cx="6768703" cy="4854334"/>
          </a:xfrm>
        </p:spPr>
        <p:txBody>
          <a:bodyPr anchor="b"/>
          <a:lstStyle>
            <a:lvl1pPr algn="l">
              <a:defRPr sz="2611" b="1"/>
            </a:lvl1pPr>
          </a:lstStyle>
          <a:p>
            <a:r>
              <a:rPr lang="en-US"/>
              <a:t>Click to edit Master title style</a:t>
            </a:r>
          </a:p>
        </p:txBody>
      </p:sp>
      <p:sp>
        <p:nvSpPr>
          <p:cNvPr id="3" name="Content Placeholder 2"/>
          <p:cNvSpPr>
            <a:spLocks noGrp="1"/>
          </p:cNvSpPr>
          <p:nvPr>
            <p:ph idx="1"/>
          </p:nvPr>
        </p:nvSpPr>
        <p:spPr>
          <a:xfrm>
            <a:off x="8043862" y="1141799"/>
            <a:ext cx="11501438" cy="24452550"/>
          </a:xfrm>
        </p:spPr>
        <p:txBody>
          <a:bodyPr/>
          <a:lstStyle>
            <a:lvl1pPr>
              <a:defRPr sz="4047"/>
            </a:lvl1pPr>
            <a:lvl2pPr>
              <a:defRPr sz="3525"/>
            </a:lvl2pPr>
            <a:lvl3pPr>
              <a:defRPr sz="3003"/>
            </a:lvl3pPr>
            <a:lvl4pPr>
              <a:defRPr sz="2611"/>
            </a:lvl4pPr>
            <a:lvl5pPr>
              <a:defRPr sz="2611"/>
            </a:lvl5pPr>
            <a:lvl6pPr>
              <a:defRPr sz="2611"/>
            </a:lvl6pPr>
            <a:lvl7pPr>
              <a:defRPr sz="2611"/>
            </a:lvl7pPr>
            <a:lvl8pPr>
              <a:defRPr sz="2611"/>
            </a:lvl8pPr>
            <a:lvl9pPr>
              <a:defRPr sz="2611"/>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028700" y="5996132"/>
            <a:ext cx="6768703" cy="19598217"/>
          </a:xfrm>
        </p:spPr>
        <p:txBody>
          <a:bodyPr/>
          <a:lstStyle>
            <a:lvl1pPr marL="0" indent="0">
              <a:buNone/>
              <a:defRPr sz="1828"/>
            </a:lvl1pPr>
            <a:lvl2pPr marL="577571" indent="0">
              <a:buNone/>
              <a:defRPr sz="1567"/>
            </a:lvl2pPr>
            <a:lvl3pPr marL="1155144" indent="0">
              <a:buNone/>
              <a:defRPr sz="1306"/>
            </a:lvl3pPr>
            <a:lvl4pPr marL="1732715" indent="0">
              <a:buNone/>
              <a:defRPr sz="1044"/>
            </a:lvl4pPr>
            <a:lvl5pPr marL="2310287" indent="0">
              <a:buNone/>
              <a:defRPr sz="1044"/>
            </a:lvl5pPr>
            <a:lvl6pPr marL="2887859" indent="0">
              <a:buNone/>
              <a:defRPr sz="1044"/>
            </a:lvl6pPr>
            <a:lvl7pPr marL="3465431" indent="0">
              <a:buNone/>
              <a:defRPr sz="1044"/>
            </a:lvl7pPr>
            <a:lvl8pPr marL="4043002" indent="0">
              <a:buNone/>
              <a:defRPr sz="1044"/>
            </a:lvl8pPr>
            <a:lvl9pPr marL="4620575" indent="0">
              <a:buNone/>
              <a:defRPr sz="1044"/>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85532E50-AD1B-4721-9BC0-62701DF9FE9C}" type="slidenum">
              <a:rPr lang="en-US" altLang="en-US"/>
              <a:pPr>
                <a:defRPr/>
              </a:pPr>
              <a:t>‹#›</a:t>
            </a:fld>
            <a:endParaRPr lang="en-US" altLang="en-US"/>
          </a:p>
        </p:txBody>
      </p:sp>
    </p:spTree>
    <p:extLst>
      <p:ext uri="{BB962C8B-B14F-4D97-AF65-F5344CB8AC3E}">
        <p14:creationId xmlns:p14="http://schemas.microsoft.com/office/powerpoint/2010/main" val="18337282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032647" y="20054937"/>
            <a:ext cx="12344400" cy="2369512"/>
          </a:xfrm>
        </p:spPr>
        <p:txBody>
          <a:bodyPr anchor="b"/>
          <a:lstStyle>
            <a:lvl1pPr algn="l">
              <a:defRPr sz="2611" b="1"/>
            </a:lvl1pPr>
          </a:lstStyle>
          <a:p>
            <a:r>
              <a:rPr lang="en-US"/>
              <a:t>Click to edit Master title style</a:t>
            </a:r>
          </a:p>
        </p:txBody>
      </p:sp>
      <p:sp>
        <p:nvSpPr>
          <p:cNvPr id="3" name="Picture Placeholder 2"/>
          <p:cNvSpPr>
            <a:spLocks noGrp="1"/>
          </p:cNvSpPr>
          <p:nvPr>
            <p:ph type="pic" idx="1"/>
          </p:nvPr>
        </p:nvSpPr>
        <p:spPr>
          <a:xfrm>
            <a:off x="4032647" y="2559436"/>
            <a:ext cx="12344400" cy="17190268"/>
          </a:xfrm>
        </p:spPr>
        <p:txBody>
          <a:bodyPr lIns="333607" tIns="166804" rIns="333607" bIns="166804"/>
          <a:lstStyle>
            <a:lvl1pPr marL="0" indent="0">
              <a:buNone/>
              <a:defRPr sz="4047"/>
            </a:lvl1pPr>
            <a:lvl2pPr marL="577571" indent="0">
              <a:buNone/>
              <a:defRPr sz="3525"/>
            </a:lvl2pPr>
            <a:lvl3pPr marL="1155144" indent="0">
              <a:buNone/>
              <a:defRPr sz="3003"/>
            </a:lvl3pPr>
            <a:lvl4pPr marL="1732715" indent="0">
              <a:buNone/>
              <a:defRPr sz="2611"/>
            </a:lvl4pPr>
            <a:lvl5pPr marL="2310287" indent="0">
              <a:buNone/>
              <a:defRPr sz="2611"/>
            </a:lvl5pPr>
            <a:lvl6pPr marL="2887859" indent="0">
              <a:buNone/>
              <a:defRPr sz="2611"/>
            </a:lvl6pPr>
            <a:lvl7pPr marL="3465431" indent="0">
              <a:buNone/>
              <a:defRPr sz="2611"/>
            </a:lvl7pPr>
            <a:lvl8pPr marL="4043002" indent="0">
              <a:buNone/>
              <a:defRPr sz="2611"/>
            </a:lvl8pPr>
            <a:lvl9pPr marL="4620575" indent="0">
              <a:buNone/>
              <a:defRPr sz="2611"/>
            </a:lvl9pPr>
          </a:lstStyle>
          <a:p>
            <a:pPr lvl="0"/>
            <a:endParaRPr lang="en-US" noProof="0" dirty="0"/>
          </a:p>
        </p:txBody>
      </p:sp>
      <p:sp>
        <p:nvSpPr>
          <p:cNvPr id="4" name="Text Placeholder 3"/>
          <p:cNvSpPr>
            <a:spLocks noGrp="1"/>
          </p:cNvSpPr>
          <p:nvPr>
            <p:ph type="body" sz="half" idx="2"/>
          </p:nvPr>
        </p:nvSpPr>
        <p:spPr>
          <a:xfrm>
            <a:off x="4032647" y="22424449"/>
            <a:ext cx="12344400" cy="3362085"/>
          </a:xfrm>
        </p:spPr>
        <p:txBody>
          <a:bodyPr/>
          <a:lstStyle>
            <a:lvl1pPr marL="0" indent="0">
              <a:buNone/>
              <a:defRPr sz="1828"/>
            </a:lvl1pPr>
            <a:lvl2pPr marL="577571" indent="0">
              <a:buNone/>
              <a:defRPr sz="1567"/>
            </a:lvl2pPr>
            <a:lvl3pPr marL="1155144" indent="0">
              <a:buNone/>
              <a:defRPr sz="1306"/>
            </a:lvl3pPr>
            <a:lvl4pPr marL="1732715" indent="0">
              <a:buNone/>
              <a:defRPr sz="1044"/>
            </a:lvl4pPr>
            <a:lvl5pPr marL="2310287" indent="0">
              <a:buNone/>
              <a:defRPr sz="1044"/>
            </a:lvl5pPr>
            <a:lvl6pPr marL="2887859" indent="0">
              <a:buNone/>
              <a:defRPr sz="1044"/>
            </a:lvl6pPr>
            <a:lvl7pPr marL="3465431" indent="0">
              <a:buNone/>
              <a:defRPr sz="1044"/>
            </a:lvl7pPr>
            <a:lvl8pPr marL="4043002" indent="0">
              <a:buNone/>
              <a:defRPr sz="1044"/>
            </a:lvl8pPr>
            <a:lvl9pPr marL="4620575" indent="0">
              <a:buNone/>
              <a:defRPr sz="1044"/>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55983E2E-110E-455E-9EE4-FE8F4D4E40F6}" type="slidenum">
              <a:rPr lang="en-US" altLang="en-US"/>
              <a:pPr>
                <a:defRPr/>
              </a:pPr>
              <a:t>‹#›</a:t>
            </a:fld>
            <a:endParaRPr lang="en-US" altLang="en-US"/>
          </a:p>
        </p:txBody>
      </p:sp>
    </p:spTree>
    <p:extLst>
      <p:ext uri="{BB962C8B-B14F-4D97-AF65-F5344CB8AC3E}">
        <p14:creationId xmlns:p14="http://schemas.microsoft.com/office/powerpoint/2010/main" val="30611309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1600399" y="1720233"/>
            <a:ext cx="28803203" cy="716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0369" tIns="225185" rIns="450369" bIns="225185" numCol="1" anchor="ctr" anchorCtr="0" compatLnSpc="1">
            <a:prstTxWarp prst="textNoShape">
              <a:avLst/>
            </a:prstTxWarp>
          </a:bodyPr>
          <a:lstStyle/>
          <a:p>
            <a:pPr lvl="0"/>
            <a:r>
              <a:rPr lang="en-US" altLang="en-US"/>
              <a:t>Click to edit Master title style</a:t>
            </a:r>
          </a:p>
        </p:txBody>
      </p:sp>
      <p:sp>
        <p:nvSpPr>
          <p:cNvPr id="1027" name="Rectangle 3"/>
          <p:cNvSpPr>
            <a:spLocks noGrp="1" noChangeArrowheads="1"/>
          </p:cNvSpPr>
          <p:nvPr>
            <p:ph type="body" idx="1"/>
          </p:nvPr>
        </p:nvSpPr>
        <p:spPr bwMode="auto">
          <a:xfrm>
            <a:off x="1600399" y="10027092"/>
            <a:ext cx="28803203" cy="28365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0369" tIns="225185" rIns="450369" bIns="225185"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p:cNvSpPr>
            <a:spLocks noGrp="1" noChangeArrowheads="1"/>
          </p:cNvSpPr>
          <p:nvPr>
            <p:ph type="dt" sz="half" idx="2"/>
          </p:nvPr>
        </p:nvSpPr>
        <p:spPr bwMode="auto">
          <a:xfrm>
            <a:off x="1600399" y="39138401"/>
            <a:ext cx="7467203" cy="2984500"/>
          </a:xfrm>
          <a:prstGeom prst="rect">
            <a:avLst/>
          </a:prstGeom>
          <a:noFill/>
          <a:ln w="9525">
            <a:noFill/>
            <a:miter lim="800000"/>
            <a:headEnd/>
            <a:tailEnd/>
          </a:ln>
        </p:spPr>
        <p:txBody>
          <a:bodyPr vert="horz" wrap="square" lIns="450369" tIns="225185" rIns="450369" bIns="225185" numCol="1" anchor="t" anchorCtr="0" compatLnSpc="1">
            <a:prstTxWarp prst="textNoShape">
              <a:avLst/>
            </a:prstTxWarp>
          </a:bodyPr>
          <a:lstStyle>
            <a:lvl1pPr eaLnBrk="1" hangingPunct="1">
              <a:defRPr sz="8878">
                <a:latin typeface="Arial" charset="0"/>
                <a:ea typeface="ＭＳ Ｐゴシック" charset="0"/>
                <a:cs typeface="ＭＳ Ｐゴシック" charset="0"/>
              </a:defRPr>
            </a:lvl1pPr>
          </a:lstStyle>
          <a:p>
            <a:pPr>
              <a:defRPr/>
            </a:pPr>
            <a:endParaRPr lang="en-US"/>
          </a:p>
        </p:txBody>
      </p:sp>
      <p:sp>
        <p:nvSpPr>
          <p:cNvPr id="1029" name="Rectangle 5"/>
          <p:cNvSpPr>
            <a:spLocks noGrp="1" noChangeArrowheads="1"/>
          </p:cNvSpPr>
          <p:nvPr>
            <p:ph type="ftr" sz="quarter" idx="3"/>
          </p:nvPr>
        </p:nvSpPr>
        <p:spPr bwMode="auto">
          <a:xfrm>
            <a:off x="10934899" y="39138401"/>
            <a:ext cx="10134203" cy="2984500"/>
          </a:xfrm>
          <a:prstGeom prst="rect">
            <a:avLst/>
          </a:prstGeom>
          <a:noFill/>
          <a:ln w="9525">
            <a:noFill/>
            <a:miter lim="800000"/>
            <a:headEnd/>
            <a:tailEnd/>
          </a:ln>
        </p:spPr>
        <p:txBody>
          <a:bodyPr vert="horz" wrap="square" lIns="450369" tIns="225185" rIns="450369" bIns="225185" numCol="1" anchor="t" anchorCtr="0" compatLnSpc="1">
            <a:prstTxWarp prst="textNoShape">
              <a:avLst/>
            </a:prstTxWarp>
          </a:bodyPr>
          <a:lstStyle>
            <a:lvl1pPr algn="ctr" eaLnBrk="1" hangingPunct="1">
              <a:defRPr sz="8878">
                <a:latin typeface="Arial" charset="0"/>
                <a:ea typeface="ＭＳ Ｐゴシック" charset="0"/>
                <a:cs typeface="ＭＳ Ｐゴシック" charset="0"/>
              </a:defRPr>
            </a:lvl1pPr>
          </a:lstStyle>
          <a:p>
            <a:pPr>
              <a:defRPr/>
            </a:pPr>
            <a:endParaRPr lang="en-US"/>
          </a:p>
        </p:txBody>
      </p:sp>
      <p:sp>
        <p:nvSpPr>
          <p:cNvPr id="1030" name="Rectangle 6"/>
          <p:cNvSpPr>
            <a:spLocks noGrp="1" noChangeArrowheads="1"/>
          </p:cNvSpPr>
          <p:nvPr>
            <p:ph type="sldNum" sz="quarter" idx="4"/>
          </p:nvPr>
        </p:nvSpPr>
        <p:spPr bwMode="auto">
          <a:xfrm>
            <a:off x="22936399" y="39138401"/>
            <a:ext cx="7467203" cy="2984500"/>
          </a:xfrm>
          <a:prstGeom prst="rect">
            <a:avLst/>
          </a:prstGeom>
          <a:noFill/>
          <a:ln w="9525">
            <a:noFill/>
            <a:miter lim="800000"/>
            <a:headEnd/>
            <a:tailEnd/>
          </a:ln>
        </p:spPr>
        <p:txBody>
          <a:bodyPr vert="horz" wrap="square" lIns="450369" tIns="225185" rIns="450369" bIns="225185" numCol="1" anchor="t" anchorCtr="0" compatLnSpc="1">
            <a:prstTxWarp prst="textNoShape">
              <a:avLst/>
            </a:prstTxWarp>
          </a:bodyPr>
          <a:lstStyle>
            <a:lvl1pPr algn="r" eaLnBrk="1" hangingPunct="1">
              <a:defRPr sz="8878" smtClean="0">
                <a:ea typeface="ＭＳ Ｐゴシック" pitchFamily="34" charset="-128"/>
              </a:defRPr>
            </a:lvl1pPr>
          </a:lstStyle>
          <a:p>
            <a:pPr>
              <a:defRPr/>
            </a:pPr>
            <a:fld id="{FD3F9BD5-4A94-482D-8B1A-2AD3202D44E1}"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5878007" rtl="0" eaLnBrk="0" fontAlgn="base" hangingPunct="0">
        <a:spcBef>
          <a:spcPct val="0"/>
        </a:spcBef>
        <a:spcAft>
          <a:spcPct val="0"/>
        </a:spcAft>
        <a:defRPr sz="28593">
          <a:solidFill>
            <a:schemeClr val="tx2"/>
          </a:solidFill>
          <a:latin typeface="+mj-lt"/>
          <a:ea typeface="MS PGothic" pitchFamily="34" charset="-128"/>
          <a:cs typeface="ＭＳ Ｐゴシック" charset="-128"/>
        </a:defRPr>
      </a:lvl1pPr>
      <a:lvl2pPr algn="ctr" defTabSz="5878007" rtl="0" eaLnBrk="0" fontAlgn="base" hangingPunct="0">
        <a:spcBef>
          <a:spcPct val="0"/>
        </a:spcBef>
        <a:spcAft>
          <a:spcPct val="0"/>
        </a:spcAft>
        <a:defRPr sz="28593">
          <a:solidFill>
            <a:schemeClr val="tx2"/>
          </a:solidFill>
          <a:latin typeface="Arial" charset="0"/>
          <a:ea typeface="MS PGothic" pitchFamily="34" charset="-128"/>
          <a:cs typeface="ＭＳ Ｐゴシック" charset="-128"/>
        </a:defRPr>
      </a:lvl2pPr>
      <a:lvl3pPr algn="ctr" defTabSz="5878007" rtl="0" eaLnBrk="0" fontAlgn="base" hangingPunct="0">
        <a:spcBef>
          <a:spcPct val="0"/>
        </a:spcBef>
        <a:spcAft>
          <a:spcPct val="0"/>
        </a:spcAft>
        <a:defRPr sz="28593">
          <a:solidFill>
            <a:schemeClr val="tx2"/>
          </a:solidFill>
          <a:latin typeface="Arial" charset="0"/>
          <a:ea typeface="MS PGothic" pitchFamily="34" charset="-128"/>
          <a:cs typeface="ＭＳ Ｐゴシック" charset="-128"/>
        </a:defRPr>
      </a:lvl3pPr>
      <a:lvl4pPr algn="ctr" defTabSz="5878007" rtl="0" eaLnBrk="0" fontAlgn="base" hangingPunct="0">
        <a:spcBef>
          <a:spcPct val="0"/>
        </a:spcBef>
        <a:spcAft>
          <a:spcPct val="0"/>
        </a:spcAft>
        <a:defRPr sz="28593">
          <a:solidFill>
            <a:schemeClr val="tx2"/>
          </a:solidFill>
          <a:latin typeface="Arial" charset="0"/>
          <a:ea typeface="MS PGothic" pitchFamily="34" charset="-128"/>
          <a:cs typeface="ＭＳ Ｐゴシック" charset="-128"/>
        </a:defRPr>
      </a:lvl4pPr>
      <a:lvl5pPr algn="ctr" defTabSz="5878007" rtl="0" eaLnBrk="0" fontAlgn="base" hangingPunct="0">
        <a:spcBef>
          <a:spcPct val="0"/>
        </a:spcBef>
        <a:spcAft>
          <a:spcPct val="0"/>
        </a:spcAft>
        <a:defRPr sz="28593">
          <a:solidFill>
            <a:schemeClr val="tx2"/>
          </a:solidFill>
          <a:latin typeface="Arial" charset="0"/>
          <a:ea typeface="MS PGothic" pitchFamily="34" charset="-128"/>
          <a:cs typeface="ＭＳ Ｐゴシック" charset="-128"/>
        </a:defRPr>
      </a:lvl5pPr>
      <a:lvl6pPr marL="577571" algn="ctr" defTabSz="4355854" rtl="0" fontAlgn="base">
        <a:spcBef>
          <a:spcPct val="0"/>
        </a:spcBef>
        <a:spcAft>
          <a:spcPct val="0"/>
        </a:spcAft>
        <a:defRPr sz="21151">
          <a:solidFill>
            <a:schemeClr val="tx2"/>
          </a:solidFill>
          <a:latin typeface="Arial" charset="0"/>
        </a:defRPr>
      </a:lvl6pPr>
      <a:lvl7pPr marL="1155144" algn="ctr" defTabSz="4355854" rtl="0" fontAlgn="base">
        <a:spcBef>
          <a:spcPct val="0"/>
        </a:spcBef>
        <a:spcAft>
          <a:spcPct val="0"/>
        </a:spcAft>
        <a:defRPr sz="21151">
          <a:solidFill>
            <a:schemeClr val="tx2"/>
          </a:solidFill>
          <a:latin typeface="Arial" charset="0"/>
        </a:defRPr>
      </a:lvl7pPr>
      <a:lvl8pPr marL="1732715" algn="ctr" defTabSz="4355854" rtl="0" fontAlgn="base">
        <a:spcBef>
          <a:spcPct val="0"/>
        </a:spcBef>
        <a:spcAft>
          <a:spcPct val="0"/>
        </a:spcAft>
        <a:defRPr sz="21151">
          <a:solidFill>
            <a:schemeClr val="tx2"/>
          </a:solidFill>
          <a:latin typeface="Arial" charset="0"/>
        </a:defRPr>
      </a:lvl8pPr>
      <a:lvl9pPr marL="2310287" algn="ctr" defTabSz="4355854" rtl="0" fontAlgn="base">
        <a:spcBef>
          <a:spcPct val="0"/>
        </a:spcBef>
        <a:spcAft>
          <a:spcPct val="0"/>
        </a:spcAft>
        <a:defRPr sz="21151">
          <a:solidFill>
            <a:schemeClr val="tx2"/>
          </a:solidFill>
          <a:latin typeface="Arial" charset="0"/>
        </a:defRPr>
      </a:lvl9pPr>
    </p:titleStyle>
    <p:bodyStyle>
      <a:lvl1pPr marL="2207362" indent="-2207362" algn="l" defTabSz="5878007" rtl="0" eaLnBrk="0" fontAlgn="base" hangingPunct="0">
        <a:spcBef>
          <a:spcPct val="20000"/>
        </a:spcBef>
        <a:spcAft>
          <a:spcPct val="0"/>
        </a:spcAft>
        <a:buChar char="•"/>
        <a:defRPr sz="20628">
          <a:solidFill>
            <a:schemeClr val="tx1"/>
          </a:solidFill>
          <a:latin typeface="+mn-lt"/>
          <a:ea typeface="MS PGothic" pitchFamily="34" charset="-128"/>
          <a:cs typeface="ＭＳ Ｐゴシック" charset="-128"/>
        </a:defRPr>
      </a:lvl1pPr>
      <a:lvl2pPr marL="4773291" indent="-1834287" algn="l" defTabSz="5878007" rtl="0" eaLnBrk="0" fontAlgn="base" hangingPunct="0">
        <a:spcBef>
          <a:spcPct val="20000"/>
        </a:spcBef>
        <a:spcAft>
          <a:spcPct val="0"/>
        </a:spcAft>
        <a:buChar char="–"/>
        <a:defRPr sz="18017">
          <a:solidFill>
            <a:schemeClr val="tx1"/>
          </a:solidFill>
          <a:latin typeface="+mn-lt"/>
          <a:ea typeface="MS PGothic" pitchFamily="34" charset="-128"/>
        </a:defRPr>
      </a:lvl2pPr>
      <a:lvl3pPr marL="7349581" indent="-1471574" algn="l" defTabSz="5878007" rtl="0" eaLnBrk="0" fontAlgn="base" hangingPunct="0">
        <a:spcBef>
          <a:spcPct val="20000"/>
        </a:spcBef>
        <a:spcAft>
          <a:spcPct val="0"/>
        </a:spcAft>
        <a:buChar char="•"/>
        <a:defRPr sz="15537">
          <a:solidFill>
            <a:schemeClr val="tx1"/>
          </a:solidFill>
          <a:latin typeface="+mn-lt"/>
          <a:ea typeface="MS PGothic" pitchFamily="34" charset="-128"/>
        </a:defRPr>
      </a:lvl3pPr>
      <a:lvl4pPr marL="10286513" indent="-1461212" algn="l" defTabSz="5878007" rtl="0" eaLnBrk="0" fontAlgn="base" hangingPunct="0">
        <a:spcBef>
          <a:spcPct val="20000"/>
        </a:spcBef>
        <a:spcAft>
          <a:spcPct val="0"/>
        </a:spcAft>
        <a:buChar char="–"/>
        <a:defRPr sz="13056">
          <a:solidFill>
            <a:schemeClr val="tx1"/>
          </a:solidFill>
          <a:latin typeface="+mn-lt"/>
          <a:ea typeface="MS PGothic" pitchFamily="34" charset="-128"/>
        </a:defRPr>
      </a:lvl4pPr>
      <a:lvl5pPr marL="13231734" indent="-1465357" algn="l" defTabSz="5878007" rtl="0" eaLnBrk="0" fontAlgn="base" hangingPunct="0">
        <a:spcBef>
          <a:spcPct val="20000"/>
        </a:spcBef>
        <a:spcAft>
          <a:spcPct val="0"/>
        </a:spcAft>
        <a:buChar char="»"/>
        <a:defRPr sz="13056">
          <a:solidFill>
            <a:schemeClr val="tx1"/>
          </a:solidFill>
          <a:latin typeface="+mn-lt"/>
          <a:ea typeface="MS PGothic" pitchFamily="34" charset="-128"/>
        </a:defRPr>
      </a:lvl5pPr>
      <a:lvl6pPr marL="10380247" indent="-1088964" algn="l" defTabSz="4355854" rtl="0" fontAlgn="base">
        <a:spcBef>
          <a:spcPct val="20000"/>
        </a:spcBef>
        <a:spcAft>
          <a:spcPct val="0"/>
        </a:spcAft>
        <a:buChar char="»"/>
        <a:defRPr sz="9661">
          <a:solidFill>
            <a:schemeClr val="tx1"/>
          </a:solidFill>
          <a:latin typeface="+mn-lt"/>
        </a:defRPr>
      </a:lvl6pPr>
      <a:lvl7pPr marL="10957820" indent="-1088964" algn="l" defTabSz="4355854" rtl="0" fontAlgn="base">
        <a:spcBef>
          <a:spcPct val="20000"/>
        </a:spcBef>
        <a:spcAft>
          <a:spcPct val="0"/>
        </a:spcAft>
        <a:buChar char="»"/>
        <a:defRPr sz="9661">
          <a:solidFill>
            <a:schemeClr val="tx1"/>
          </a:solidFill>
          <a:latin typeface="+mn-lt"/>
        </a:defRPr>
      </a:lvl7pPr>
      <a:lvl8pPr marL="11535391" indent="-1088964" algn="l" defTabSz="4355854" rtl="0" fontAlgn="base">
        <a:spcBef>
          <a:spcPct val="20000"/>
        </a:spcBef>
        <a:spcAft>
          <a:spcPct val="0"/>
        </a:spcAft>
        <a:buChar char="»"/>
        <a:defRPr sz="9661">
          <a:solidFill>
            <a:schemeClr val="tx1"/>
          </a:solidFill>
          <a:latin typeface="+mn-lt"/>
        </a:defRPr>
      </a:lvl8pPr>
      <a:lvl9pPr marL="12112963" indent="-1088964" algn="l" defTabSz="4355854" rtl="0" fontAlgn="base">
        <a:spcBef>
          <a:spcPct val="20000"/>
        </a:spcBef>
        <a:spcAft>
          <a:spcPct val="0"/>
        </a:spcAft>
        <a:buChar char="»"/>
        <a:defRPr sz="9661">
          <a:solidFill>
            <a:schemeClr val="tx1"/>
          </a:solidFill>
          <a:latin typeface="+mn-lt"/>
        </a:defRPr>
      </a:lvl9pPr>
    </p:bodyStyle>
    <p:otherStyle>
      <a:defPPr>
        <a:defRPr lang="en-US"/>
      </a:defPPr>
      <a:lvl1pPr marL="0" algn="l" defTabSz="1155144" rtl="0" eaLnBrk="1" latinLnBrk="0" hangingPunct="1">
        <a:defRPr sz="2350" kern="1200">
          <a:solidFill>
            <a:schemeClr val="tx1"/>
          </a:solidFill>
          <a:latin typeface="+mn-lt"/>
          <a:ea typeface="+mn-ea"/>
          <a:cs typeface="+mn-cs"/>
        </a:defRPr>
      </a:lvl1pPr>
      <a:lvl2pPr marL="577571" algn="l" defTabSz="1155144" rtl="0" eaLnBrk="1" latinLnBrk="0" hangingPunct="1">
        <a:defRPr sz="2350" kern="1200">
          <a:solidFill>
            <a:schemeClr val="tx1"/>
          </a:solidFill>
          <a:latin typeface="+mn-lt"/>
          <a:ea typeface="+mn-ea"/>
          <a:cs typeface="+mn-cs"/>
        </a:defRPr>
      </a:lvl2pPr>
      <a:lvl3pPr marL="1155144" algn="l" defTabSz="1155144" rtl="0" eaLnBrk="1" latinLnBrk="0" hangingPunct="1">
        <a:defRPr sz="2350" kern="1200">
          <a:solidFill>
            <a:schemeClr val="tx1"/>
          </a:solidFill>
          <a:latin typeface="+mn-lt"/>
          <a:ea typeface="+mn-ea"/>
          <a:cs typeface="+mn-cs"/>
        </a:defRPr>
      </a:lvl3pPr>
      <a:lvl4pPr marL="1732715" algn="l" defTabSz="1155144" rtl="0" eaLnBrk="1" latinLnBrk="0" hangingPunct="1">
        <a:defRPr sz="2350" kern="1200">
          <a:solidFill>
            <a:schemeClr val="tx1"/>
          </a:solidFill>
          <a:latin typeface="+mn-lt"/>
          <a:ea typeface="+mn-ea"/>
          <a:cs typeface="+mn-cs"/>
        </a:defRPr>
      </a:lvl4pPr>
      <a:lvl5pPr marL="2310287" algn="l" defTabSz="1155144" rtl="0" eaLnBrk="1" latinLnBrk="0" hangingPunct="1">
        <a:defRPr sz="2350" kern="1200">
          <a:solidFill>
            <a:schemeClr val="tx1"/>
          </a:solidFill>
          <a:latin typeface="+mn-lt"/>
          <a:ea typeface="+mn-ea"/>
          <a:cs typeface="+mn-cs"/>
        </a:defRPr>
      </a:lvl5pPr>
      <a:lvl6pPr marL="2887859" algn="l" defTabSz="1155144" rtl="0" eaLnBrk="1" latinLnBrk="0" hangingPunct="1">
        <a:defRPr sz="2350" kern="1200">
          <a:solidFill>
            <a:schemeClr val="tx1"/>
          </a:solidFill>
          <a:latin typeface="+mn-lt"/>
          <a:ea typeface="+mn-ea"/>
          <a:cs typeface="+mn-cs"/>
        </a:defRPr>
      </a:lvl6pPr>
      <a:lvl7pPr marL="3465431" algn="l" defTabSz="1155144" rtl="0" eaLnBrk="1" latinLnBrk="0" hangingPunct="1">
        <a:defRPr sz="2350" kern="1200">
          <a:solidFill>
            <a:schemeClr val="tx1"/>
          </a:solidFill>
          <a:latin typeface="+mn-lt"/>
          <a:ea typeface="+mn-ea"/>
          <a:cs typeface="+mn-cs"/>
        </a:defRPr>
      </a:lvl7pPr>
      <a:lvl8pPr marL="4043002" algn="l" defTabSz="1155144" rtl="0" eaLnBrk="1" latinLnBrk="0" hangingPunct="1">
        <a:defRPr sz="2350" kern="1200">
          <a:solidFill>
            <a:schemeClr val="tx1"/>
          </a:solidFill>
          <a:latin typeface="+mn-lt"/>
          <a:ea typeface="+mn-ea"/>
          <a:cs typeface="+mn-cs"/>
        </a:defRPr>
      </a:lvl8pPr>
      <a:lvl9pPr marL="4620575" algn="l" defTabSz="1155144" rtl="0" eaLnBrk="1" latinLnBrk="0" hangingPunct="1">
        <a:defRPr sz="2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3.png"/><Relationship Id="rId13" Type="http://schemas.openxmlformats.org/officeDocument/2006/relationships/image" Target="../media/image7.png"/><Relationship Id="rId18" Type="http://schemas.openxmlformats.org/officeDocument/2006/relationships/image" Target="../media/image10.png"/><Relationship Id="rId26" Type="http://schemas.openxmlformats.org/officeDocument/2006/relationships/image" Target="../media/image18.png"/><Relationship Id="rId3" Type="http://schemas.openxmlformats.org/officeDocument/2006/relationships/image" Target="../media/image1.png"/><Relationship Id="rId21" Type="http://schemas.openxmlformats.org/officeDocument/2006/relationships/image" Target="../media/image13.png"/><Relationship Id="rId7" Type="http://schemas.openxmlformats.org/officeDocument/2006/relationships/hyperlink" Target="https://osf.io/7nrd3/" TargetMode="External"/><Relationship Id="rId12" Type="http://schemas.openxmlformats.org/officeDocument/2006/relationships/image" Target="../media/image6.png"/><Relationship Id="rId17" Type="http://schemas.microsoft.com/office/2007/relationships/hdphoto" Target="../media/hdphoto3.wdp"/><Relationship Id="rId25" Type="http://schemas.openxmlformats.org/officeDocument/2006/relationships/image" Target="../media/image17.png"/><Relationship Id="rId2" Type="http://schemas.openxmlformats.org/officeDocument/2006/relationships/notesSlide" Target="../notesSlides/notesSlide1.xml"/><Relationship Id="rId16" Type="http://schemas.openxmlformats.org/officeDocument/2006/relationships/image" Target="../media/image9.png"/><Relationship Id="rId20" Type="http://schemas.openxmlformats.org/officeDocument/2006/relationships/image" Target="../media/image12.png"/><Relationship Id="rId29" Type="http://schemas.openxmlformats.org/officeDocument/2006/relationships/image" Target="../media/image21.jpeg"/><Relationship Id="rId1" Type="http://schemas.openxmlformats.org/officeDocument/2006/relationships/slideLayout" Target="../slideLayouts/slideLayout7.xml"/><Relationship Id="rId6" Type="http://schemas.openxmlformats.org/officeDocument/2006/relationships/hyperlink" Target="https://github.com/COV-IRT/microbial" TargetMode="External"/><Relationship Id="rId11" Type="http://schemas.openxmlformats.org/officeDocument/2006/relationships/image" Target="../media/image5.png"/><Relationship Id="rId24" Type="http://schemas.openxmlformats.org/officeDocument/2006/relationships/image" Target="../media/image16.png"/><Relationship Id="rId5" Type="http://schemas.openxmlformats.org/officeDocument/2006/relationships/hyperlink" Target="https://github.com/AstrobioMike/CoV-IRT-Micro" TargetMode="External"/><Relationship Id="rId15" Type="http://schemas.openxmlformats.org/officeDocument/2006/relationships/image" Target="../media/image8.png"/><Relationship Id="rId23" Type="http://schemas.openxmlformats.org/officeDocument/2006/relationships/image" Target="../media/image15.jpeg"/><Relationship Id="rId28" Type="http://schemas.openxmlformats.org/officeDocument/2006/relationships/image" Target="../media/image20.jpeg"/><Relationship Id="rId10" Type="http://schemas.openxmlformats.org/officeDocument/2006/relationships/image" Target="../media/image4.png"/><Relationship Id="rId19" Type="http://schemas.openxmlformats.org/officeDocument/2006/relationships/image" Target="../media/image11.png"/><Relationship Id="rId31" Type="http://schemas.openxmlformats.org/officeDocument/2006/relationships/image" Target="../media/image23.png"/><Relationship Id="rId4" Type="http://schemas.openxmlformats.org/officeDocument/2006/relationships/image" Target="../media/image2.png"/><Relationship Id="rId9" Type="http://schemas.microsoft.com/office/2007/relationships/hdphoto" Target="../media/hdphoto1.wdp"/><Relationship Id="rId14" Type="http://schemas.microsoft.com/office/2007/relationships/hdphoto" Target="../media/hdphoto2.wdp"/><Relationship Id="rId22" Type="http://schemas.openxmlformats.org/officeDocument/2006/relationships/image" Target="../media/image14.png"/><Relationship Id="rId27" Type="http://schemas.openxmlformats.org/officeDocument/2006/relationships/image" Target="../media/image19.png"/><Relationship Id="rId30"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9" name="TextBox 328">
            <a:extLst>
              <a:ext uri="{FF2B5EF4-FFF2-40B4-BE49-F238E27FC236}">
                <a16:creationId xmlns:a16="http://schemas.microsoft.com/office/drawing/2014/main" id="{1366CABE-4C84-4A1C-B153-5B1019009755}"/>
              </a:ext>
            </a:extLst>
          </p:cNvPr>
          <p:cNvSpPr txBox="1"/>
          <p:nvPr/>
        </p:nvSpPr>
        <p:spPr>
          <a:xfrm>
            <a:off x="21553485" y="40294885"/>
            <a:ext cx="10347645" cy="2677656"/>
          </a:xfrm>
          <a:prstGeom prst="rect">
            <a:avLst/>
          </a:prstGeom>
          <a:noFill/>
          <a:ln>
            <a:solidFill>
              <a:srgbClr val="B3B3B3"/>
            </a:solidFill>
          </a:ln>
        </p:spPr>
        <p:txBody>
          <a:bodyPr wrap="square" lIns="0" tIns="0" rIns="0" bIns="0" rtlCol="0">
            <a:spAutoFit/>
          </a:bodyPr>
          <a:lstStyle/>
          <a:p>
            <a:pPr algn="just">
              <a:spcBef>
                <a:spcPts val="0"/>
              </a:spcBef>
              <a:spcAft>
                <a:spcPts val="800"/>
              </a:spcAft>
            </a:pPr>
            <a:r>
              <a:rPr lang="en-US" sz="1200" dirty="0">
                <a:effectLst/>
                <a:latin typeface="Calibri" panose="020F0502020204030204" pitchFamily="34" charset="0"/>
                <a:ea typeface="Calibri" panose="020F0502020204030204" pitchFamily="34" charset="0"/>
                <a:cs typeface="Calibri" panose="020F0502020204030204" pitchFamily="34" charset="0"/>
              </a:rPr>
              <a:t>1) Chen L, Liu W, Zhang Q, Xu K, Ye G, Wu W, et al. RNA based </a:t>
            </a:r>
            <a:r>
              <a:rPr lang="en-US" sz="1200" dirty="0" err="1">
                <a:effectLst/>
                <a:latin typeface="Calibri" panose="020F0502020204030204" pitchFamily="34" charset="0"/>
                <a:ea typeface="Calibri" panose="020F0502020204030204" pitchFamily="34" charset="0"/>
                <a:cs typeface="Calibri" panose="020F0502020204030204" pitchFamily="34" charset="0"/>
              </a:rPr>
              <a:t>mNGS</a:t>
            </a:r>
            <a:r>
              <a:rPr lang="en-US" sz="1200" dirty="0">
                <a:effectLst/>
                <a:latin typeface="Calibri" panose="020F0502020204030204" pitchFamily="34" charset="0"/>
                <a:ea typeface="Calibri" panose="020F0502020204030204" pitchFamily="34" charset="0"/>
                <a:cs typeface="Calibri" panose="020F0502020204030204" pitchFamily="34" charset="0"/>
              </a:rPr>
              <a:t> approach identifies a novel human coronavirus from two individual pneumonia cases in 2019 Wuhan outbreak. </a:t>
            </a:r>
            <a:r>
              <a:rPr lang="en-US" sz="1200" dirty="0" err="1">
                <a:effectLst/>
                <a:latin typeface="Calibri" panose="020F0502020204030204" pitchFamily="34" charset="0"/>
                <a:ea typeface="Calibri" panose="020F0502020204030204" pitchFamily="34" charset="0"/>
                <a:cs typeface="Calibri" panose="020F0502020204030204" pitchFamily="34" charset="0"/>
              </a:rPr>
              <a:t>Emerg</a:t>
            </a:r>
            <a:r>
              <a:rPr lang="en-US" sz="1200" dirty="0">
                <a:effectLst/>
                <a:latin typeface="Calibri" panose="020F0502020204030204" pitchFamily="34" charset="0"/>
                <a:ea typeface="Calibri" panose="020F0502020204030204" pitchFamily="34" charset="0"/>
                <a:cs typeface="Calibri" panose="020F0502020204030204" pitchFamily="34" charset="0"/>
              </a:rPr>
              <a:t> Microbes Infect. 2020;9: 313–319. 2) Chen S, Zhu Q, Xiao Y, Wu C, Jiang Z, Liu L, et al. Clinical and etiological analysis of co-infections and secondary infections in COVID-19 patients: An observational study. Clin Respir J. 2021;15: 815–825. </a:t>
            </a:r>
            <a:r>
              <a:rPr lang="en-US" sz="1200" dirty="0">
                <a:latin typeface="Calibri" panose="020F0502020204030204" pitchFamily="34" charset="0"/>
                <a:ea typeface="Calibri" panose="020F0502020204030204" pitchFamily="34" charset="0"/>
                <a:cs typeface="Calibri" panose="020F0502020204030204" pitchFamily="34" charset="0"/>
              </a:rPr>
              <a:t>3</a:t>
            </a:r>
            <a:r>
              <a:rPr lang="en-US" sz="1200" dirty="0">
                <a:effectLst/>
                <a:latin typeface="Calibri" panose="020F0502020204030204" pitchFamily="34" charset="0"/>
                <a:ea typeface="Calibri" panose="020F0502020204030204" pitchFamily="34" charset="0"/>
                <a:cs typeface="Calibri" panose="020F0502020204030204" pitchFamily="34" charset="0"/>
              </a:rPr>
              <a:t>)Wu F, Zhao S, Yu B, Chen Y-M, Wang W, Song Z-G, et al. A new coronavirus associated with human respiratory disease in China. Nature. 2020;579: 265–269. 4) Zhou P, Yang X-L, Wang X-G, Hu B, Zhang L, Zhang W, et al. A pneumonia outbreak associated with a new coronavirus of probable bat origin. Nature. 2020;579: 270–273. 5) </a:t>
            </a:r>
            <a:r>
              <a:rPr lang="en-US" sz="1200" dirty="0" err="1">
                <a:effectLst/>
                <a:latin typeface="Calibri" panose="020F0502020204030204" pitchFamily="34" charset="0"/>
                <a:ea typeface="Calibri" panose="020F0502020204030204" pitchFamily="34" charset="0"/>
                <a:cs typeface="Calibri" panose="020F0502020204030204" pitchFamily="34" charset="0"/>
              </a:rPr>
              <a:t>Xiong</a:t>
            </a:r>
            <a:r>
              <a:rPr lang="en-US" sz="1200" dirty="0">
                <a:effectLst/>
                <a:latin typeface="Calibri" panose="020F0502020204030204" pitchFamily="34" charset="0"/>
                <a:ea typeface="Calibri" panose="020F0502020204030204" pitchFamily="34" charset="0"/>
                <a:cs typeface="Calibri" panose="020F0502020204030204" pitchFamily="34" charset="0"/>
              </a:rPr>
              <a:t> Y, Liu Y, Cao L, Wang D, Guo M, Jiang A, et al. Transcriptomic characteristics of bronchoalveolar lavage fluid and peripheral blood mononuclear cells in COVID-19 patients. </a:t>
            </a:r>
            <a:r>
              <a:rPr lang="en-US" sz="1200" dirty="0" err="1">
                <a:effectLst/>
                <a:latin typeface="Calibri" panose="020F0502020204030204" pitchFamily="34" charset="0"/>
                <a:ea typeface="Calibri" panose="020F0502020204030204" pitchFamily="34" charset="0"/>
                <a:cs typeface="Calibri" panose="020F0502020204030204" pitchFamily="34" charset="0"/>
              </a:rPr>
              <a:t>Emerg</a:t>
            </a:r>
            <a:r>
              <a:rPr lang="en-US" sz="1200" dirty="0">
                <a:effectLst/>
                <a:latin typeface="Calibri" panose="020F0502020204030204" pitchFamily="34" charset="0"/>
                <a:ea typeface="Calibri" panose="020F0502020204030204" pitchFamily="34" charset="0"/>
                <a:cs typeface="Calibri" panose="020F0502020204030204" pitchFamily="34" charset="0"/>
              </a:rPr>
              <a:t> Microbes Infect. 2020;9: 761–770. 6) Shen Z, Xiao Y, Kang L, Ma W, Shi L, Zhang L, et al. Genomic Diversity of Severe Acute Respiratory Syndrome–Coronavirus 2 in Patients with Coronavirus Disease 2019. Clinical Infectious Diseases. 2020. Doi:10.1093/</a:t>
            </a:r>
            <a:r>
              <a:rPr lang="en-US" sz="1200" dirty="0" err="1">
                <a:effectLst/>
                <a:latin typeface="Calibri" panose="020F0502020204030204" pitchFamily="34" charset="0"/>
                <a:ea typeface="Calibri" panose="020F0502020204030204" pitchFamily="34" charset="0"/>
                <a:cs typeface="Calibri" panose="020F0502020204030204" pitchFamily="34" charset="0"/>
              </a:rPr>
              <a:t>cid</a:t>
            </a:r>
            <a:r>
              <a:rPr lang="en-US" sz="1200" dirty="0">
                <a:effectLst/>
                <a:latin typeface="Calibri" panose="020F0502020204030204" pitchFamily="34" charset="0"/>
                <a:ea typeface="Calibri" panose="020F0502020204030204" pitchFamily="34" charset="0"/>
                <a:cs typeface="Calibri" panose="020F0502020204030204" pitchFamily="34" charset="0"/>
              </a:rPr>
              <a:t>/ciaa203. 7) Ren L, Zhang R, Rao J, Xiao Y, Zhang Z, Yang B, et al. Transcriptionally Active Lung Microbiome and Its Association with Bacterial Biomass and Host Inflammatory Status. </a:t>
            </a:r>
            <a:r>
              <a:rPr lang="en-US" sz="1200" dirty="0" err="1">
                <a:effectLst/>
                <a:latin typeface="Calibri" panose="020F0502020204030204" pitchFamily="34" charset="0"/>
                <a:ea typeface="Calibri" panose="020F0502020204030204" pitchFamily="34" charset="0"/>
                <a:cs typeface="Calibri" panose="020F0502020204030204" pitchFamily="34" charset="0"/>
              </a:rPr>
              <a:t>mSystems</a:t>
            </a:r>
            <a:r>
              <a:rPr lang="en-US" sz="1200" dirty="0">
                <a:effectLst/>
                <a:latin typeface="Calibri" panose="020F0502020204030204" pitchFamily="34" charset="0"/>
                <a:ea typeface="Calibri" panose="020F0502020204030204" pitchFamily="34" charset="0"/>
                <a:cs typeface="Calibri" panose="020F0502020204030204" pitchFamily="34" charset="0"/>
              </a:rPr>
              <a:t>. 2018;3. Doi:10.1128/mSystems.00199-18. 8) </a:t>
            </a:r>
            <a:r>
              <a:rPr lang="en-US" sz="1200" dirty="0" err="1">
                <a:effectLst/>
                <a:latin typeface="Calibri" panose="020F0502020204030204" pitchFamily="34" charset="0"/>
                <a:ea typeface="Calibri" panose="020F0502020204030204" pitchFamily="34" charset="0"/>
                <a:cs typeface="Calibri" panose="020F0502020204030204" pitchFamily="34" charset="0"/>
              </a:rPr>
              <a:t>Sirivongrangson</a:t>
            </a:r>
            <a:r>
              <a:rPr lang="en-US" sz="1200" dirty="0">
                <a:effectLst/>
                <a:latin typeface="Calibri" panose="020F0502020204030204" pitchFamily="34" charset="0"/>
                <a:ea typeface="Calibri" panose="020F0502020204030204" pitchFamily="34" charset="0"/>
                <a:cs typeface="Calibri" panose="020F0502020204030204" pitchFamily="34" charset="0"/>
              </a:rPr>
              <a:t> P, </a:t>
            </a:r>
            <a:r>
              <a:rPr lang="en-US" sz="1200" dirty="0" err="1">
                <a:effectLst/>
                <a:latin typeface="Calibri" panose="020F0502020204030204" pitchFamily="34" charset="0"/>
                <a:ea typeface="Calibri" panose="020F0502020204030204" pitchFamily="34" charset="0"/>
                <a:cs typeface="Calibri" panose="020F0502020204030204" pitchFamily="34" charset="0"/>
              </a:rPr>
              <a:t>Kulvichit</a:t>
            </a:r>
            <a:r>
              <a:rPr lang="en-US" sz="1200" dirty="0">
                <a:effectLst/>
                <a:latin typeface="Calibri" panose="020F0502020204030204" pitchFamily="34" charset="0"/>
                <a:ea typeface="Calibri" panose="020F0502020204030204" pitchFamily="34" charset="0"/>
                <a:cs typeface="Calibri" panose="020F0502020204030204" pitchFamily="34" charset="0"/>
              </a:rPr>
              <a:t> W, </a:t>
            </a:r>
            <a:r>
              <a:rPr lang="en-US" sz="1200" dirty="0" err="1">
                <a:effectLst/>
                <a:latin typeface="Calibri" panose="020F0502020204030204" pitchFamily="34" charset="0"/>
                <a:ea typeface="Calibri" panose="020F0502020204030204" pitchFamily="34" charset="0"/>
                <a:cs typeface="Calibri" panose="020F0502020204030204" pitchFamily="34" charset="0"/>
              </a:rPr>
              <a:t>Payungporn</a:t>
            </a:r>
            <a:r>
              <a:rPr lang="en-US" sz="1200" dirty="0">
                <a:effectLst/>
                <a:latin typeface="Calibri" panose="020F0502020204030204" pitchFamily="34" charset="0"/>
                <a:ea typeface="Calibri" panose="020F0502020204030204" pitchFamily="34" charset="0"/>
                <a:cs typeface="Calibri" panose="020F0502020204030204" pitchFamily="34" charset="0"/>
              </a:rPr>
              <a:t> S, </a:t>
            </a:r>
            <a:r>
              <a:rPr lang="en-US" sz="1200" dirty="0" err="1">
                <a:effectLst/>
                <a:latin typeface="Calibri" panose="020F0502020204030204" pitchFamily="34" charset="0"/>
                <a:ea typeface="Calibri" panose="020F0502020204030204" pitchFamily="34" charset="0"/>
                <a:cs typeface="Calibri" panose="020F0502020204030204" pitchFamily="34" charset="0"/>
              </a:rPr>
              <a:t>Pisitkun</a:t>
            </a:r>
            <a:r>
              <a:rPr lang="en-US" sz="1200" dirty="0">
                <a:effectLst/>
                <a:latin typeface="Calibri" panose="020F0502020204030204" pitchFamily="34" charset="0"/>
                <a:ea typeface="Calibri" panose="020F0502020204030204" pitchFamily="34" charset="0"/>
                <a:cs typeface="Calibri" panose="020F0502020204030204" pitchFamily="34" charset="0"/>
              </a:rPr>
              <a:t> T, </a:t>
            </a:r>
            <a:r>
              <a:rPr lang="en-US" sz="1200" dirty="0" err="1">
                <a:effectLst/>
                <a:latin typeface="Calibri" panose="020F0502020204030204" pitchFamily="34" charset="0"/>
                <a:ea typeface="Calibri" panose="020F0502020204030204" pitchFamily="34" charset="0"/>
                <a:cs typeface="Calibri" panose="020F0502020204030204" pitchFamily="34" charset="0"/>
              </a:rPr>
              <a:t>Chindamporn</a:t>
            </a:r>
            <a:r>
              <a:rPr lang="en-US" sz="1200" dirty="0">
                <a:effectLst/>
                <a:latin typeface="Calibri" panose="020F0502020204030204" pitchFamily="34" charset="0"/>
                <a:ea typeface="Calibri" panose="020F0502020204030204" pitchFamily="34" charset="0"/>
                <a:cs typeface="Calibri" panose="020F0502020204030204" pitchFamily="34" charset="0"/>
              </a:rPr>
              <a:t> A, </a:t>
            </a:r>
            <a:r>
              <a:rPr lang="en-US" sz="1200" dirty="0" err="1">
                <a:effectLst/>
                <a:latin typeface="Calibri" panose="020F0502020204030204" pitchFamily="34" charset="0"/>
                <a:ea typeface="Calibri" panose="020F0502020204030204" pitchFamily="34" charset="0"/>
                <a:cs typeface="Calibri" panose="020F0502020204030204" pitchFamily="34" charset="0"/>
              </a:rPr>
              <a:t>Peerapornratana</a:t>
            </a:r>
            <a:r>
              <a:rPr lang="en-US" sz="1200" dirty="0">
                <a:effectLst/>
                <a:latin typeface="Calibri" panose="020F0502020204030204" pitchFamily="34" charset="0"/>
                <a:ea typeface="Calibri" panose="020F0502020204030204" pitchFamily="34" charset="0"/>
                <a:cs typeface="Calibri" panose="020F0502020204030204" pitchFamily="34" charset="0"/>
              </a:rPr>
              <a:t> S, et al. Endotoxemia and circulating bacteriome in severe COVID-19 patients. Intensive Care Med Exp. 2020;8: 72. 9) Han Y, Jia Z, Shi J, Wang W, He K. The active lung microbiota landscape of COVID-19 patients. </a:t>
            </a:r>
            <a:r>
              <a:rPr lang="en-US" sz="1200" dirty="0" err="1">
                <a:effectLst/>
                <a:latin typeface="Calibri" panose="020F0502020204030204" pitchFamily="34" charset="0"/>
                <a:ea typeface="Calibri" panose="020F0502020204030204" pitchFamily="34" charset="0"/>
                <a:cs typeface="Calibri" panose="020F0502020204030204" pitchFamily="34" charset="0"/>
              </a:rPr>
              <a:t>medRxiv</a:t>
            </a:r>
            <a:r>
              <a:rPr lang="en-US" sz="1200" dirty="0">
                <a:effectLst/>
                <a:latin typeface="Calibri" panose="020F0502020204030204" pitchFamily="34" charset="0"/>
                <a:ea typeface="Calibri" panose="020F0502020204030204" pitchFamily="34" charset="0"/>
                <a:cs typeface="Calibri" panose="020F0502020204030204" pitchFamily="34" charset="0"/>
              </a:rPr>
              <a:t>. 2020; 2020.08.20.20144014. </a:t>
            </a:r>
            <a:r>
              <a:rPr lang="en-US" sz="1200" dirty="0">
                <a:latin typeface="Calibri" panose="020F0502020204030204" pitchFamily="34" charset="0"/>
                <a:ea typeface="Calibri" panose="020F0502020204030204" pitchFamily="34" charset="0"/>
              </a:rPr>
              <a:t>10) </a:t>
            </a:r>
            <a:r>
              <a:rPr lang="en-US" sz="1200" dirty="0">
                <a:effectLst/>
                <a:latin typeface="Calibri" panose="020F0502020204030204" pitchFamily="34" charset="0"/>
                <a:ea typeface="Calibri" panose="020F0502020204030204" pitchFamily="34" charset="0"/>
                <a:cs typeface="Calibri" panose="020F0502020204030204" pitchFamily="34" charset="0"/>
              </a:rPr>
              <a:t>Balaji A, </a:t>
            </a:r>
            <a:r>
              <a:rPr lang="en-US" sz="1200" dirty="0" err="1">
                <a:effectLst/>
                <a:latin typeface="Calibri" panose="020F0502020204030204" pitchFamily="34" charset="0"/>
                <a:ea typeface="Calibri" panose="020F0502020204030204" pitchFamily="34" charset="0"/>
                <a:cs typeface="Calibri" panose="020F0502020204030204" pitchFamily="34" charset="0"/>
              </a:rPr>
              <a:t>Kille</a:t>
            </a:r>
            <a:r>
              <a:rPr lang="en-US" sz="1200" dirty="0">
                <a:effectLst/>
                <a:latin typeface="Calibri" panose="020F0502020204030204" pitchFamily="34" charset="0"/>
                <a:ea typeface="Calibri" panose="020F0502020204030204" pitchFamily="34" charset="0"/>
                <a:cs typeface="Calibri" panose="020F0502020204030204" pitchFamily="34" charset="0"/>
              </a:rPr>
              <a:t> B, </a:t>
            </a:r>
            <a:r>
              <a:rPr lang="en-US" sz="1200" dirty="0" err="1">
                <a:effectLst/>
                <a:latin typeface="Calibri" panose="020F0502020204030204" pitchFamily="34" charset="0"/>
                <a:ea typeface="Calibri" panose="020F0502020204030204" pitchFamily="34" charset="0"/>
                <a:cs typeface="Calibri" panose="020F0502020204030204" pitchFamily="34" charset="0"/>
              </a:rPr>
              <a:t>Kappell</a:t>
            </a:r>
            <a:r>
              <a:rPr lang="en-US" sz="1200" dirty="0">
                <a:effectLst/>
                <a:latin typeface="Calibri" panose="020F0502020204030204" pitchFamily="34" charset="0"/>
                <a:ea typeface="Calibri" panose="020F0502020204030204" pitchFamily="34" charset="0"/>
                <a:cs typeface="Calibri" panose="020F0502020204030204" pitchFamily="34" charset="0"/>
              </a:rPr>
              <a:t> AD, </a:t>
            </a:r>
            <a:r>
              <a:rPr lang="en-US" sz="1200" dirty="0" err="1">
                <a:effectLst/>
                <a:latin typeface="Calibri" panose="020F0502020204030204" pitchFamily="34" charset="0"/>
                <a:ea typeface="Calibri" panose="020F0502020204030204" pitchFamily="34" charset="0"/>
                <a:cs typeface="Calibri" panose="020F0502020204030204" pitchFamily="34" charset="0"/>
              </a:rPr>
              <a:t>Godbold</a:t>
            </a:r>
            <a:r>
              <a:rPr lang="en-US" sz="1200" dirty="0">
                <a:effectLst/>
                <a:latin typeface="Calibri" panose="020F0502020204030204" pitchFamily="34" charset="0"/>
                <a:ea typeface="Calibri" panose="020F0502020204030204" pitchFamily="34" charset="0"/>
                <a:cs typeface="Calibri" panose="020F0502020204030204" pitchFamily="34" charset="0"/>
              </a:rPr>
              <a:t> GD, Diep M, Leo </a:t>
            </a:r>
            <a:r>
              <a:rPr lang="en-US" sz="1200" dirty="0" err="1">
                <a:effectLst/>
                <a:latin typeface="Calibri" panose="020F0502020204030204" pitchFamily="34" charset="0"/>
                <a:ea typeface="Calibri" panose="020F0502020204030204" pitchFamily="34" charset="0"/>
                <a:cs typeface="Calibri" panose="020F0502020204030204" pitchFamily="34" charset="0"/>
              </a:rPr>
              <a:t>Elworth</a:t>
            </a:r>
            <a:r>
              <a:rPr lang="en-US" sz="1200" dirty="0">
                <a:effectLst/>
                <a:latin typeface="Calibri" panose="020F0502020204030204" pitchFamily="34" charset="0"/>
                <a:ea typeface="Calibri" panose="020F0502020204030204" pitchFamily="34" charset="0"/>
                <a:cs typeface="Calibri" panose="020F0502020204030204" pitchFamily="34" charset="0"/>
              </a:rPr>
              <a:t> RA, et al. </a:t>
            </a:r>
            <a:r>
              <a:rPr lang="en-US" sz="1200" dirty="0" err="1">
                <a:effectLst/>
                <a:latin typeface="Calibri" panose="020F0502020204030204" pitchFamily="34" charset="0"/>
                <a:ea typeface="Calibri" panose="020F0502020204030204" pitchFamily="34" charset="0"/>
                <a:cs typeface="Calibri" panose="020F0502020204030204" pitchFamily="34" charset="0"/>
              </a:rPr>
              <a:t>SeqScreen</a:t>
            </a:r>
            <a:r>
              <a:rPr lang="en-US" sz="1200" dirty="0">
                <a:effectLst/>
                <a:latin typeface="Calibri" panose="020F0502020204030204" pitchFamily="34" charset="0"/>
                <a:ea typeface="Calibri" panose="020F0502020204030204" pitchFamily="34" charset="0"/>
                <a:cs typeface="Calibri" panose="020F0502020204030204" pitchFamily="34" charset="0"/>
              </a:rPr>
              <a:t>: Accurate and Sensitive Functional Screening of Pathogenic Sequences via Ensemble Learning. </a:t>
            </a:r>
            <a:r>
              <a:rPr lang="en-US" sz="1200" dirty="0" err="1">
                <a:effectLst/>
                <a:latin typeface="Calibri" panose="020F0502020204030204" pitchFamily="34" charset="0"/>
                <a:ea typeface="Calibri" panose="020F0502020204030204" pitchFamily="34" charset="0"/>
                <a:cs typeface="Calibri" panose="020F0502020204030204" pitchFamily="34" charset="0"/>
              </a:rPr>
              <a:t>bioRxiv</a:t>
            </a:r>
            <a:r>
              <a:rPr lang="en-US" sz="1200" dirty="0">
                <a:effectLst/>
                <a:latin typeface="Calibri" panose="020F0502020204030204" pitchFamily="34" charset="0"/>
                <a:ea typeface="Calibri" panose="020F0502020204030204" pitchFamily="34" charset="0"/>
                <a:cs typeface="Calibri" panose="020F0502020204030204" pitchFamily="34" charset="0"/>
              </a:rPr>
              <a:t>. 2021. p. 2021.05.02.442344. doi:10.1101/2021.05.02.442344. 11) Foster ZSL, Sharpton TJ, </a:t>
            </a:r>
            <a:r>
              <a:rPr lang="en-US" sz="1200" dirty="0" err="1">
                <a:effectLst/>
                <a:latin typeface="Calibri" panose="020F0502020204030204" pitchFamily="34" charset="0"/>
                <a:ea typeface="Calibri" panose="020F0502020204030204" pitchFamily="34" charset="0"/>
                <a:cs typeface="Calibri" panose="020F0502020204030204" pitchFamily="34" charset="0"/>
              </a:rPr>
              <a:t>Grünwald</a:t>
            </a:r>
            <a:r>
              <a:rPr lang="en-US" sz="1200" dirty="0">
                <a:effectLst/>
                <a:latin typeface="Calibri" panose="020F0502020204030204" pitchFamily="34" charset="0"/>
                <a:ea typeface="Calibri" panose="020F0502020204030204" pitchFamily="34" charset="0"/>
                <a:cs typeface="Calibri" panose="020F0502020204030204" pitchFamily="34" charset="0"/>
              </a:rPr>
              <a:t> NJ. </a:t>
            </a:r>
            <a:r>
              <a:rPr lang="en-US" sz="1200" dirty="0" err="1">
                <a:effectLst/>
                <a:latin typeface="Calibri" panose="020F0502020204030204" pitchFamily="34" charset="0"/>
                <a:ea typeface="Calibri" panose="020F0502020204030204" pitchFamily="34" charset="0"/>
                <a:cs typeface="Calibri" panose="020F0502020204030204" pitchFamily="34" charset="0"/>
              </a:rPr>
              <a:t>Metacoder</a:t>
            </a:r>
            <a:r>
              <a:rPr lang="en-US" sz="1200" dirty="0">
                <a:effectLst/>
                <a:latin typeface="Calibri" panose="020F0502020204030204" pitchFamily="34" charset="0"/>
                <a:ea typeface="Calibri" panose="020F0502020204030204" pitchFamily="34" charset="0"/>
                <a:cs typeface="Calibri" panose="020F0502020204030204" pitchFamily="34" charset="0"/>
              </a:rPr>
              <a:t>: An R package for visualization and manipulation of community taxonomic diversity data. </a:t>
            </a:r>
            <a:r>
              <a:rPr lang="en-US" sz="1200" dirty="0" err="1">
                <a:effectLst/>
                <a:latin typeface="Calibri" panose="020F0502020204030204" pitchFamily="34" charset="0"/>
                <a:ea typeface="Calibri" panose="020F0502020204030204" pitchFamily="34" charset="0"/>
                <a:cs typeface="Calibri" panose="020F0502020204030204" pitchFamily="34" charset="0"/>
              </a:rPr>
              <a:t>PLoS</a:t>
            </a:r>
            <a:r>
              <a:rPr lang="en-US" sz="1200" dirty="0">
                <a:effectLst/>
                <a:latin typeface="Calibri" panose="020F0502020204030204" pitchFamily="34" charset="0"/>
                <a:ea typeface="Calibri" panose="020F0502020204030204" pitchFamily="34" charset="0"/>
                <a:cs typeface="Calibri" panose="020F0502020204030204" pitchFamily="34" charset="0"/>
              </a:rPr>
              <a:t> </a:t>
            </a:r>
            <a:r>
              <a:rPr lang="en-US" sz="1200" dirty="0" err="1">
                <a:effectLst/>
                <a:latin typeface="Calibri" panose="020F0502020204030204" pitchFamily="34" charset="0"/>
                <a:ea typeface="Calibri" panose="020F0502020204030204" pitchFamily="34" charset="0"/>
                <a:cs typeface="Calibri" panose="020F0502020204030204" pitchFamily="34" charset="0"/>
              </a:rPr>
              <a:t>Comput</a:t>
            </a:r>
            <a:r>
              <a:rPr lang="en-US" sz="1200" dirty="0">
                <a:effectLst/>
                <a:latin typeface="Calibri" panose="020F0502020204030204" pitchFamily="34" charset="0"/>
                <a:ea typeface="Calibri" panose="020F0502020204030204" pitchFamily="34" charset="0"/>
                <a:cs typeface="Calibri" panose="020F0502020204030204" pitchFamily="34" charset="0"/>
              </a:rPr>
              <a:t> Biol. 2017;13: e1005404.</a:t>
            </a:r>
            <a:endParaRPr lang="en-US" sz="1200" dirty="0"/>
          </a:p>
        </p:txBody>
      </p:sp>
      <p:sp>
        <p:nvSpPr>
          <p:cNvPr id="292" name="TextBox 291">
            <a:extLst>
              <a:ext uri="{FF2B5EF4-FFF2-40B4-BE49-F238E27FC236}">
                <a16:creationId xmlns:a16="http://schemas.microsoft.com/office/drawing/2014/main" id="{D5AD4F74-2320-4539-96DC-419B2AE61469}"/>
              </a:ext>
            </a:extLst>
          </p:cNvPr>
          <p:cNvSpPr txBox="1"/>
          <p:nvPr/>
        </p:nvSpPr>
        <p:spPr>
          <a:xfrm>
            <a:off x="16129380" y="10521771"/>
            <a:ext cx="6575984" cy="923330"/>
          </a:xfrm>
          <a:prstGeom prst="rect">
            <a:avLst/>
          </a:prstGeom>
          <a:noFill/>
        </p:spPr>
        <p:txBody>
          <a:bodyPr wrap="square">
            <a:spAutoFit/>
          </a:bodyPr>
          <a:lstStyle/>
          <a:p>
            <a:pPr marL="0" marR="0" algn="just">
              <a:spcBef>
                <a:spcPts val="0"/>
              </a:spcBef>
              <a:spcAft>
                <a:spcPts val="1000"/>
              </a:spcAft>
            </a:pPr>
            <a:r>
              <a:rPr lang="en-US" sz="1800" b="1" dirty="0">
                <a:effectLst/>
                <a:latin typeface="Calibri" panose="020F0502020204030204" pitchFamily="34" charset="0"/>
                <a:ea typeface="Times New Roman" panose="02020603050405020304" pitchFamily="18" charset="0"/>
                <a:cs typeface="Calibri" panose="020F0502020204030204" pitchFamily="34" charset="0"/>
              </a:rPr>
              <a:t>Table 3</a:t>
            </a:r>
            <a:r>
              <a:rPr lang="en-US" sz="1800" b="1" dirty="0">
                <a:latin typeface="Calibri" panose="020F0502020204030204" pitchFamily="34" charset="0"/>
                <a:ea typeface="Times New Roman" panose="02020603050405020304" pitchFamily="18" charset="0"/>
                <a:cs typeface="Calibri" panose="020F0502020204030204" pitchFamily="34" charset="0"/>
              </a:rPr>
              <a:t>. </a:t>
            </a:r>
            <a:r>
              <a:rPr lang="en-US" sz="1800" dirty="0">
                <a:effectLst/>
                <a:latin typeface="Calibri" panose="020F0502020204030204" pitchFamily="34" charset="0"/>
                <a:ea typeface="Times New Roman" panose="02020603050405020304" pitchFamily="18" charset="0"/>
                <a:cs typeface="Calibri" panose="020F0502020204030204" pitchFamily="34" charset="0"/>
              </a:rPr>
              <a:t>Significant taxa with </a:t>
            </a:r>
            <a:r>
              <a:rPr lang="en-US" sz="1800" b="1" dirty="0">
                <a:effectLst/>
                <a:latin typeface="Calibri" panose="020F0502020204030204" pitchFamily="34" charset="0"/>
                <a:ea typeface="Times New Roman" panose="02020603050405020304" pitchFamily="18" charset="0"/>
                <a:cs typeface="Calibri" panose="020F0502020204030204" pitchFamily="34" charset="0"/>
              </a:rPr>
              <a:t> </a:t>
            </a:r>
            <a:r>
              <a:rPr lang="en-US" sz="1800" dirty="0">
                <a:effectLst/>
                <a:latin typeface="Calibri" panose="020F0502020204030204" pitchFamily="34" charset="0"/>
                <a:ea typeface="Times New Roman" panose="02020603050405020304" pitchFamily="18" charset="0"/>
                <a:cs typeface="Calibri" panose="020F0502020204030204" pitchFamily="34" charset="0"/>
              </a:rPr>
              <a:t>Log2 median ratio counts differentially associated with COVID-19 mortality when comparing deceased (</a:t>
            </a:r>
            <a:r>
              <a:rPr lang="en-US" sz="1800" i="1" dirty="0">
                <a:effectLst/>
                <a:latin typeface="Calibri" panose="020F0502020204030204" pitchFamily="34" charset="0"/>
                <a:ea typeface="Times New Roman" panose="02020603050405020304" pitchFamily="18" charset="0"/>
                <a:cs typeface="Calibri" panose="020F0502020204030204" pitchFamily="34" charset="0"/>
              </a:rPr>
              <a:t>n</a:t>
            </a:r>
            <a:r>
              <a:rPr lang="en-US" sz="1800" dirty="0">
                <a:effectLst/>
                <a:latin typeface="Calibri" panose="020F0502020204030204" pitchFamily="34" charset="0"/>
                <a:ea typeface="Times New Roman" panose="02020603050405020304" pitchFamily="18" charset="0"/>
                <a:cs typeface="Calibri" panose="020F0502020204030204" pitchFamily="34" charset="0"/>
              </a:rPr>
              <a:t>=10) versus survived (</a:t>
            </a:r>
            <a:r>
              <a:rPr lang="en-US" sz="1800" i="1" dirty="0">
                <a:effectLst/>
                <a:latin typeface="Calibri" panose="020F0502020204030204" pitchFamily="34" charset="0"/>
                <a:ea typeface="Times New Roman" panose="02020603050405020304" pitchFamily="18" charset="0"/>
                <a:cs typeface="Calibri" panose="020F0502020204030204" pitchFamily="34" charset="0"/>
              </a:rPr>
              <a:t>n</a:t>
            </a:r>
            <a:r>
              <a:rPr lang="en-US" sz="1800" dirty="0">
                <a:effectLst/>
                <a:latin typeface="Calibri" panose="020F0502020204030204" pitchFamily="34" charset="0"/>
                <a:ea typeface="Times New Roman" panose="02020603050405020304" pitchFamily="18" charset="0"/>
                <a:cs typeface="Calibri" panose="020F0502020204030204" pitchFamily="34" charset="0"/>
              </a:rPr>
              <a:t>=15). </a:t>
            </a:r>
          </a:p>
        </p:txBody>
      </p:sp>
      <p:sp>
        <p:nvSpPr>
          <p:cNvPr id="239" name="TextBox 238">
            <a:extLst>
              <a:ext uri="{FF2B5EF4-FFF2-40B4-BE49-F238E27FC236}">
                <a16:creationId xmlns:a16="http://schemas.microsoft.com/office/drawing/2014/main" id="{D27C3937-51AB-4DB5-B713-A627D85EBA9C}"/>
              </a:ext>
            </a:extLst>
          </p:cNvPr>
          <p:cNvSpPr txBox="1"/>
          <p:nvPr/>
        </p:nvSpPr>
        <p:spPr>
          <a:xfrm>
            <a:off x="252713" y="34415198"/>
            <a:ext cx="15758446" cy="1323439"/>
          </a:xfrm>
          <a:prstGeom prst="rect">
            <a:avLst/>
          </a:prstGeom>
          <a:noFill/>
        </p:spPr>
        <p:txBody>
          <a:bodyPr wrap="square">
            <a:spAutoFit/>
          </a:bodyPr>
          <a:lstStyle/>
          <a:p>
            <a:pPr algn="ctr"/>
            <a:r>
              <a:rPr lang="en-US" sz="4000" b="1" dirty="0">
                <a:solidFill>
                  <a:srgbClr val="B22222"/>
                </a:solidFill>
                <a:latin typeface="Calibri" panose="020F0502020204030204" pitchFamily="34" charset="0"/>
                <a:cs typeface="Calibri" panose="020F0502020204030204" pitchFamily="34" charset="0"/>
              </a:rPr>
              <a:t>COVID-19</a:t>
            </a:r>
            <a:r>
              <a:rPr lang="en-US" sz="4000" b="1" dirty="0">
                <a:solidFill>
                  <a:schemeClr val="tx2"/>
                </a:solidFill>
                <a:latin typeface="Calibri" panose="020F0502020204030204" pitchFamily="34" charset="0"/>
                <a:cs typeface="Calibri" panose="020F0502020204030204" pitchFamily="34" charset="0"/>
              </a:rPr>
              <a:t> vs </a:t>
            </a:r>
          </a:p>
          <a:p>
            <a:pPr algn="ctr"/>
            <a:r>
              <a:rPr lang="en-US" sz="4000" b="1" dirty="0">
                <a:solidFill>
                  <a:srgbClr val="228B22"/>
                </a:solidFill>
                <a:latin typeface="Calibri" panose="020F0502020204030204" pitchFamily="34" charset="0"/>
                <a:cs typeface="Calibri" panose="020F0502020204030204" pitchFamily="34" charset="0"/>
              </a:rPr>
              <a:t>Uninfected</a:t>
            </a:r>
            <a:r>
              <a:rPr lang="en-US" sz="4000" b="1" dirty="0">
                <a:solidFill>
                  <a:schemeClr val="tx2"/>
                </a:solidFill>
                <a:latin typeface="Calibri" panose="020F0502020204030204" pitchFamily="34" charset="0"/>
                <a:cs typeface="Calibri" panose="020F0502020204030204" pitchFamily="34" charset="0"/>
              </a:rPr>
              <a:t> &amp; </a:t>
            </a:r>
            <a:r>
              <a:rPr lang="en-US" sz="4000" b="1" dirty="0">
                <a:solidFill>
                  <a:srgbClr val="FF7F00"/>
                </a:solidFill>
                <a:latin typeface="Calibri" panose="020F0502020204030204" pitchFamily="34" charset="0"/>
                <a:cs typeface="Calibri" panose="020F0502020204030204" pitchFamily="34" charset="0"/>
              </a:rPr>
              <a:t>viral pneumonia</a:t>
            </a:r>
          </a:p>
        </p:txBody>
      </p:sp>
      <p:pic>
        <p:nvPicPr>
          <p:cNvPr id="2073" name="Rectangle 522"/>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0800000">
            <a:off x="-22860" y="-37214"/>
            <a:ext cx="32035410" cy="7515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 name="Picture 29" descr="pavilion2.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7552208" y="3094958"/>
            <a:ext cx="4451792" cy="43734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 name="Rectangle 69">
            <a:extLst>
              <a:ext uri="{FF2B5EF4-FFF2-40B4-BE49-F238E27FC236}">
                <a16:creationId xmlns:a16="http://schemas.microsoft.com/office/drawing/2014/main" id="{8C72ECA6-097E-475D-B47A-7415405EE36E}"/>
              </a:ext>
            </a:extLst>
          </p:cNvPr>
          <p:cNvSpPr>
            <a:spLocks noChangeArrowheads="1"/>
          </p:cNvSpPr>
          <p:nvPr/>
        </p:nvSpPr>
        <p:spPr bwMode="auto">
          <a:xfrm>
            <a:off x="91440" y="8775870"/>
            <a:ext cx="15791688" cy="4340282"/>
          </a:xfrm>
          <a:prstGeom prst="rect">
            <a:avLst/>
          </a:prstGeom>
          <a:noFill/>
          <a:ln w="9525">
            <a:noFill/>
            <a:round/>
            <a:headEnd/>
            <a:tailEnd/>
          </a:ln>
          <a:extLst>
            <a:ext uri="{909E8E84-426E-40DD-AFC4-6F175D3DCCD1}">
              <a14:hiddenFill xmlns:a14="http://schemas.microsoft.com/office/drawing/2010/main">
                <a:solidFill>
                  <a:srgbClr val="FFFFFF"/>
                </a:solidFill>
              </a14:hiddenFill>
            </a:ext>
          </a:extLst>
        </p:spPr>
        <p:txBody>
          <a:bodyPr wrap="square" lIns="182880" tIns="182880" rIns="274320" bIns="182880" anchor="t" anchorCtr="0"/>
          <a:lstStyle>
            <a:lvl1pPr defTabSz="3035300">
              <a:defRPr sz="4200">
                <a:solidFill>
                  <a:schemeClr val="tx1"/>
                </a:solidFill>
                <a:latin typeface="Arial" pitchFamily="34" charset="0"/>
                <a:ea typeface="MS PGothic" pitchFamily="34" charset="-128"/>
              </a:defRPr>
            </a:lvl1pPr>
            <a:lvl2pPr marL="742950" indent="-285750" defTabSz="3035300">
              <a:defRPr sz="4200">
                <a:solidFill>
                  <a:schemeClr val="tx1"/>
                </a:solidFill>
                <a:latin typeface="Arial" pitchFamily="34" charset="0"/>
                <a:ea typeface="MS PGothic" pitchFamily="34" charset="-128"/>
              </a:defRPr>
            </a:lvl2pPr>
            <a:lvl3pPr marL="1143000" indent="-228600" defTabSz="3035300">
              <a:defRPr sz="4200">
                <a:solidFill>
                  <a:schemeClr val="tx1"/>
                </a:solidFill>
                <a:latin typeface="Arial" pitchFamily="34" charset="0"/>
                <a:ea typeface="MS PGothic" pitchFamily="34" charset="-128"/>
              </a:defRPr>
            </a:lvl3pPr>
            <a:lvl4pPr marL="1600200" indent="-228600" defTabSz="3035300">
              <a:defRPr sz="4200">
                <a:solidFill>
                  <a:schemeClr val="tx1"/>
                </a:solidFill>
                <a:latin typeface="Arial" pitchFamily="34" charset="0"/>
                <a:ea typeface="MS PGothic" pitchFamily="34" charset="-128"/>
              </a:defRPr>
            </a:lvl4pPr>
            <a:lvl5pPr marL="2057400" indent="-228600" defTabSz="3035300">
              <a:defRPr sz="4200">
                <a:solidFill>
                  <a:schemeClr val="tx1"/>
                </a:solidFill>
                <a:latin typeface="Arial" pitchFamily="34" charset="0"/>
                <a:ea typeface="MS PGothic" pitchFamily="34" charset="-128"/>
              </a:defRPr>
            </a:lvl5pPr>
            <a:lvl6pPr marL="2514600" indent="-228600" defTabSz="3035300" eaLnBrk="0" fontAlgn="base" hangingPunct="0">
              <a:spcBef>
                <a:spcPct val="0"/>
              </a:spcBef>
              <a:spcAft>
                <a:spcPct val="0"/>
              </a:spcAft>
              <a:defRPr sz="4200">
                <a:solidFill>
                  <a:schemeClr val="tx1"/>
                </a:solidFill>
                <a:latin typeface="Arial" pitchFamily="34" charset="0"/>
                <a:ea typeface="MS PGothic" pitchFamily="34" charset="-128"/>
              </a:defRPr>
            </a:lvl6pPr>
            <a:lvl7pPr marL="2971800" indent="-228600" defTabSz="3035300" eaLnBrk="0" fontAlgn="base" hangingPunct="0">
              <a:spcBef>
                <a:spcPct val="0"/>
              </a:spcBef>
              <a:spcAft>
                <a:spcPct val="0"/>
              </a:spcAft>
              <a:defRPr sz="4200">
                <a:solidFill>
                  <a:schemeClr val="tx1"/>
                </a:solidFill>
                <a:latin typeface="Arial" pitchFamily="34" charset="0"/>
                <a:ea typeface="MS PGothic" pitchFamily="34" charset="-128"/>
              </a:defRPr>
            </a:lvl7pPr>
            <a:lvl8pPr marL="3429000" indent="-228600" defTabSz="3035300" eaLnBrk="0" fontAlgn="base" hangingPunct="0">
              <a:spcBef>
                <a:spcPct val="0"/>
              </a:spcBef>
              <a:spcAft>
                <a:spcPct val="0"/>
              </a:spcAft>
              <a:defRPr sz="4200">
                <a:solidFill>
                  <a:schemeClr val="tx1"/>
                </a:solidFill>
                <a:latin typeface="Arial" pitchFamily="34" charset="0"/>
                <a:ea typeface="MS PGothic" pitchFamily="34" charset="-128"/>
              </a:defRPr>
            </a:lvl8pPr>
            <a:lvl9pPr marL="3886200" indent="-228600" defTabSz="3035300" eaLnBrk="0" fontAlgn="base" hangingPunct="0">
              <a:spcBef>
                <a:spcPct val="0"/>
              </a:spcBef>
              <a:spcAft>
                <a:spcPct val="0"/>
              </a:spcAft>
              <a:defRPr sz="4200">
                <a:solidFill>
                  <a:schemeClr val="tx1"/>
                </a:solidFill>
                <a:latin typeface="Arial" pitchFamily="34" charset="0"/>
                <a:ea typeface="MS PGothic" pitchFamily="34" charset="-128"/>
              </a:defRPr>
            </a:lvl9pPr>
          </a:lstStyle>
          <a:p>
            <a:pPr algn="just">
              <a:lnSpc>
                <a:spcPct val="95000"/>
              </a:lnSpc>
              <a:spcBef>
                <a:spcPts val="0"/>
              </a:spcBef>
              <a:spcAft>
                <a:spcPts val="0"/>
              </a:spcAft>
            </a:pPr>
            <a:r>
              <a:rPr lang="en-US" sz="1800" dirty="0">
                <a:solidFill>
                  <a:srgbClr val="201F1E"/>
                </a:solidFill>
                <a:effectLst/>
                <a:latin typeface="Calibri" panose="020F0502020204030204" pitchFamily="34" charset="0"/>
                <a:ea typeface="Calibri" panose="020F0502020204030204" pitchFamily="34" charset="0"/>
                <a:cs typeface="Calibri" panose="020F0502020204030204" pitchFamily="34" charset="0"/>
              </a:rPr>
              <a:t>To better understand the potential relationship between COVID-19 disease morbidity and microbial community dynamics/functional profiles from a </a:t>
            </a:r>
            <a:r>
              <a:rPr lang="en-US" sz="1800" dirty="0" err="1">
                <a:solidFill>
                  <a:srgbClr val="201F1E"/>
                </a:solidFill>
                <a:effectLst/>
                <a:latin typeface="Calibri" panose="020F0502020204030204" pitchFamily="34" charset="0"/>
                <a:ea typeface="Calibri" panose="020F0502020204030204" pitchFamily="34" charset="0"/>
                <a:cs typeface="Calibri" panose="020F0502020204030204" pitchFamily="34" charset="0"/>
              </a:rPr>
              <a:t>hologenome</a:t>
            </a:r>
            <a:r>
              <a:rPr lang="en-US" sz="1800" dirty="0">
                <a:solidFill>
                  <a:srgbClr val="201F1E"/>
                </a:solidFill>
                <a:effectLst/>
                <a:latin typeface="Calibri" panose="020F0502020204030204" pitchFamily="34" charset="0"/>
                <a:ea typeface="Calibri" panose="020F0502020204030204" pitchFamily="34" charset="0"/>
                <a:cs typeface="Calibri" panose="020F0502020204030204" pitchFamily="34" charset="0"/>
              </a:rPr>
              <a:t> standpoint, we conducted a multivariate taxonomic and functional microbiome comparison of publicly available human bronchoalveolar lavage fluid (BALF) metatranscriptome samples amongst COVID-19 (</a:t>
            </a:r>
            <a:r>
              <a:rPr lang="en-US" sz="1800" i="1" dirty="0">
                <a:solidFill>
                  <a:srgbClr val="201F1E"/>
                </a:solidFill>
                <a:effectLst/>
                <a:latin typeface="Calibri" panose="020F0502020204030204" pitchFamily="34" charset="0"/>
                <a:ea typeface="Calibri" panose="020F0502020204030204" pitchFamily="34" charset="0"/>
                <a:cs typeface="Calibri" panose="020F0502020204030204" pitchFamily="34" charset="0"/>
              </a:rPr>
              <a:t>n</a:t>
            </a:r>
            <a:r>
              <a:rPr lang="en-US" sz="1800" dirty="0">
                <a:solidFill>
                  <a:srgbClr val="201F1E"/>
                </a:solidFill>
                <a:effectLst/>
                <a:latin typeface="Calibri" panose="020F0502020204030204" pitchFamily="34" charset="0"/>
                <a:ea typeface="Calibri" panose="020F0502020204030204" pitchFamily="34" charset="0"/>
                <a:cs typeface="Calibri" panose="020F0502020204030204" pitchFamily="34" charset="0"/>
              </a:rPr>
              <a:t>=32), community acquired pneumonia (</a:t>
            </a:r>
            <a:r>
              <a:rPr lang="en-US" sz="1800" i="1" dirty="0">
                <a:solidFill>
                  <a:srgbClr val="201F1E"/>
                </a:solidFill>
                <a:effectLst/>
                <a:latin typeface="Calibri" panose="020F0502020204030204" pitchFamily="34" charset="0"/>
                <a:ea typeface="Calibri" panose="020F0502020204030204" pitchFamily="34" charset="0"/>
                <a:cs typeface="Calibri" panose="020F0502020204030204" pitchFamily="34" charset="0"/>
              </a:rPr>
              <a:t>n</a:t>
            </a:r>
            <a:r>
              <a:rPr lang="en-US" sz="1800" dirty="0">
                <a:solidFill>
                  <a:srgbClr val="201F1E"/>
                </a:solidFill>
                <a:effectLst/>
                <a:latin typeface="Calibri" panose="020F0502020204030204" pitchFamily="34" charset="0"/>
                <a:ea typeface="Calibri" panose="020F0502020204030204" pitchFamily="34" charset="0"/>
                <a:cs typeface="Calibri" panose="020F0502020204030204" pitchFamily="34" charset="0"/>
              </a:rPr>
              <a:t>=25), and uninfected samples (</a:t>
            </a:r>
            <a:r>
              <a:rPr lang="en-US" sz="1800" i="1" dirty="0">
                <a:solidFill>
                  <a:srgbClr val="201F1E"/>
                </a:solidFill>
                <a:effectLst/>
                <a:latin typeface="Calibri" panose="020F0502020204030204" pitchFamily="34" charset="0"/>
                <a:ea typeface="Calibri" panose="020F0502020204030204" pitchFamily="34" charset="0"/>
                <a:cs typeface="Calibri" panose="020F0502020204030204" pitchFamily="34" charset="0"/>
              </a:rPr>
              <a:t>n</a:t>
            </a:r>
            <a:r>
              <a:rPr lang="en-US" sz="1800" dirty="0">
                <a:solidFill>
                  <a:srgbClr val="201F1E"/>
                </a:solidFill>
                <a:effectLst/>
                <a:latin typeface="Calibri" panose="020F0502020204030204" pitchFamily="34" charset="0"/>
                <a:ea typeface="Calibri" panose="020F0502020204030204" pitchFamily="34" charset="0"/>
                <a:cs typeface="Calibri" panose="020F0502020204030204" pitchFamily="34" charset="0"/>
              </a:rPr>
              <a:t>=29), and a stratified analysis based on mortality amongst the COVID-19 cohort with known outcomes of deceased </a:t>
            </a:r>
            <a:r>
              <a:rPr lang="en-US" sz="1800" i="1" dirty="0">
                <a:solidFill>
                  <a:srgbClr val="201F1E"/>
                </a:solidFill>
                <a:effectLst/>
                <a:latin typeface="Calibri" panose="020F0502020204030204" pitchFamily="34" charset="0"/>
                <a:ea typeface="Calibri" panose="020F0502020204030204" pitchFamily="34" charset="0"/>
                <a:cs typeface="Calibri" panose="020F0502020204030204" pitchFamily="34" charset="0"/>
              </a:rPr>
              <a:t>(n=</a:t>
            </a:r>
            <a:r>
              <a:rPr lang="en-US" sz="1800" dirty="0">
                <a:solidFill>
                  <a:srgbClr val="201F1E"/>
                </a:solidFill>
                <a:effectLst/>
                <a:latin typeface="Calibri" panose="020F0502020204030204" pitchFamily="34" charset="0"/>
                <a:ea typeface="Calibri" panose="020F0502020204030204" pitchFamily="34" charset="0"/>
                <a:cs typeface="Calibri" panose="020F0502020204030204" pitchFamily="34" charset="0"/>
              </a:rPr>
              <a:t>10) versus survived </a:t>
            </a:r>
            <a:r>
              <a:rPr lang="en-US" sz="1800" i="1" dirty="0">
                <a:solidFill>
                  <a:srgbClr val="201F1E"/>
                </a:solidFill>
                <a:effectLst/>
                <a:latin typeface="Calibri" panose="020F0502020204030204" pitchFamily="34" charset="0"/>
                <a:ea typeface="Calibri" panose="020F0502020204030204" pitchFamily="34" charset="0"/>
                <a:cs typeface="Calibri" panose="020F0502020204030204" pitchFamily="34" charset="0"/>
              </a:rPr>
              <a:t>(n=</a:t>
            </a:r>
            <a:r>
              <a:rPr lang="en-US" sz="1800" dirty="0">
                <a:solidFill>
                  <a:srgbClr val="201F1E"/>
                </a:solidFill>
                <a:effectLst/>
                <a:latin typeface="Calibri" panose="020F0502020204030204" pitchFamily="34" charset="0"/>
                <a:ea typeface="Calibri" panose="020F0502020204030204" pitchFamily="34" charset="0"/>
                <a:cs typeface="Calibri" panose="020F0502020204030204" pitchFamily="34" charset="0"/>
              </a:rPr>
              <a:t>15), with the overarching hypothesis being that there is a potentially informative relationship between the BALF microbiome and the severity of COVID-19 disease onset and progression. We observed 34 functionally discriminant</a:t>
            </a:r>
            <a:r>
              <a:rPr lang="en-US" sz="1800" dirty="0">
                <a:effectLst/>
                <a:latin typeface="Calibri" panose="020F0502020204030204" pitchFamily="34" charset="0"/>
                <a:ea typeface="Calibri" panose="020F0502020204030204" pitchFamily="34" charset="0"/>
                <a:cs typeface="Calibri" panose="020F0502020204030204" pitchFamily="34" charset="0"/>
              </a:rPr>
              <a:t> gene ontology (GO) terms in COVID-19 disease as compared to the CAP and uninfected cohorts, and 21 GO terms functionally discriminant to COVID-19 mortality (q &lt; 0.05). GO terms enriched in the COVID-19 cohort included hydrolase activity, and significant GO terms under the parental terms of biological regulation, viral process, and interspecies interaction between organisms, whereas GO terms enriched in the uninfected cohort compared to the COVID-19 cohort included significant GO terms under the parental terms of cellular process, metabolic process, binding, and terms classified under catalytic activity other than hydrolase activity. Notable GO terms associated with COVID-19 mortality included nucleobase-containing compound biosynthetic process, organonitrogen compound catabolic process, pyrimidine-containing compound biosynthetic process, and DNA recombination, RNA binding, magnesium and zinc ion binding, oxidoreductase activity, and endopeptidase activity. A Dirichlet multinomial mixtures clustering analysis resulted in a best model fit using 3 distinct clusters that were significantly associated with COVID-19 disease and mortality. We additionally observed discriminant taxonomic differences associated with COVID-19 disease and mortality in the genus </a:t>
            </a:r>
            <a:r>
              <a:rPr lang="en-US" sz="1800" i="1" dirty="0" err="1">
                <a:effectLst/>
                <a:latin typeface="Calibri" panose="020F0502020204030204" pitchFamily="34" charset="0"/>
                <a:ea typeface="Calibri" panose="020F0502020204030204" pitchFamily="34" charset="0"/>
                <a:cs typeface="Calibri" panose="020F0502020204030204" pitchFamily="34" charset="0"/>
              </a:rPr>
              <a:t>Sphingomonas</a:t>
            </a:r>
            <a:r>
              <a:rPr lang="en-US" sz="1800" i="1" dirty="0">
                <a:effectLst/>
                <a:latin typeface="Calibri" panose="020F0502020204030204" pitchFamily="34" charset="0"/>
                <a:ea typeface="Calibri" panose="020F0502020204030204" pitchFamily="34" charset="0"/>
                <a:cs typeface="Calibri" panose="020F0502020204030204" pitchFamily="34" charset="0"/>
              </a:rPr>
              <a:t>, </a:t>
            </a:r>
            <a:r>
              <a:rPr lang="en-US" sz="1800" dirty="0">
                <a:effectLst/>
                <a:latin typeface="Calibri" panose="020F0502020204030204" pitchFamily="34" charset="0"/>
                <a:ea typeface="Calibri" panose="020F0502020204030204" pitchFamily="34" charset="0"/>
                <a:cs typeface="Calibri" panose="020F0502020204030204" pitchFamily="34" charset="0"/>
              </a:rPr>
              <a:t>belonging to the </a:t>
            </a:r>
            <a:r>
              <a:rPr lang="en-US" sz="1800" i="1" dirty="0" err="1">
                <a:effectLst/>
                <a:latin typeface="Calibri" panose="020F0502020204030204" pitchFamily="34" charset="0"/>
                <a:ea typeface="Calibri" panose="020F0502020204030204" pitchFamily="34" charset="0"/>
                <a:cs typeface="Calibri" panose="020F0502020204030204" pitchFamily="34" charset="0"/>
              </a:rPr>
              <a:t>Sphingomonadacae</a:t>
            </a:r>
            <a:r>
              <a:rPr lang="en-US" sz="1800" i="1" dirty="0">
                <a:effectLst/>
                <a:latin typeface="Calibri" panose="020F0502020204030204" pitchFamily="34" charset="0"/>
                <a:ea typeface="Calibri" panose="020F0502020204030204" pitchFamily="34" charset="0"/>
                <a:cs typeface="Calibri" panose="020F0502020204030204" pitchFamily="34" charset="0"/>
              </a:rPr>
              <a:t> </a:t>
            </a:r>
            <a:r>
              <a:rPr lang="en-US" sz="1800" dirty="0">
                <a:effectLst/>
                <a:latin typeface="Calibri" panose="020F0502020204030204" pitchFamily="34" charset="0"/>
                <a:ea typeface="Calibri" panose="020F0502020204030204" pitchFamily="34" charset="0"/>
                <a:cs typeface="Calibri" panose="020F0502020204030204" pitchFamily="34" charset="0"/>
              </a:rPr>
              <a:t>family, </a:t>
            </a:r>
            <a:r>
              <a:rPr lang="en-US" sz="1800" i="1" dirty="0" err="1">
                <a:effectLst/>
                <a:latin typeface="Calibri" panose="020F0502020204030204" pitchFamily="34" charset="0"/>
                <a:ea typeface="Calibri" panose="020F0502020204030204" pitchFamily="34" charset="0"/>
                <a:cs typeface="Calibri" panose="020F0502020204030204" pitchFamily="34" charset="0"/>
              </a:rPr>
              <a:t>Variovorax</a:t>
            </a:r>
            <a:r>
              <a:rPr lang="en-US" sz="1800" i="1" dirty="0">
                <a:effectLst/>
                <a:latin typeface="Calibri" panose="020F0502020204030204" pitchFamily="34" charset="0"/>
                <a:ea typeface="Calibri" panose="020F0502020204030204" pitchFamily="34" charset="0"/>
                <a:cs typeface="Calibri" panose="020F0502020204030204" pitchFamily="34" charset="0"/>
              </a:rPr>
              <a:t>,</a:t>
            </a:r>
            <a:r>
              <a:rPr lang="en-US" sz="1800" dirty="0">
                <a:effectLst/>
                <a:latin typeface="Calibri" panose="020F0502020204030204" pitchFamily="34" charset="0"/>
                <a:ea typeface="Calibri" panose="020F0502020204030204" pitchFamily="34" charset="0"/>
                <a:cs typeface="Calibri" panose="020F0502020204030204" pitchFamily="34" charset="0"/>
              </a:rPr>
              <a:t> belonging to the </a:t>
            </a:r>
            <a:r>
              <a:rPr lang="en-US" sz="1800" i="1" dirty="0" err="1">
                <a:effectLst/>
                <a:latin typeface="Calibri" panose="020F0502020204030204" pitchFamily="34" charset="0"/>
                <a:ea typeface="Calibri" panose="020F0502020204030204" pitchFamily="34" charset="0"/>
                <a:cs typeface="Calibri" panose="020F0502020204030204" pitchFamily="34" charset="0"/>
              </a:rPr>
              <a:t>Comamonadaceae</a:t>
            </a:r>
            <a:r>
              <a:rPr lang="en-US" sz="1800" i="1" dirty="0">
                <a:effectLst/>
                <a:latin typeface="Calibri" panose="020F0502020204030204" pitchFamily="34" charset="0"/>
                <a:ea typeface="Calibri" panose="020F0502020204030204" pitchFamily="34" charset="0"/>
                <a:cs typeface="Calibri" panose="020F0502020204030204" pitchFamily="34" charset="0"/>
              </a:rPr>
              <a:t> </a:t>
            </a:r>
            <a:r>
              <a:rPr lang="en-US" sz="1800" dirty="0">
                <a:effectLst/>
                <a:latin typeface="Calibri" panose="020F0502020204030204" pitchFamily="34" charset="0"/>
                <a:ea typeface="Calibri" panose="020F0502020204030204" pitchFamily="34" charset="0"/>
                <a:cs typeface="Calibri" panose="020F0502020204030204" pitchFamily="34" charset="0"/>
              </a:rPr>
              <a:t>family, and in the class </a:t>
            </a:r>
            <a:r>
              <a:rPr lang="en-US" sz="1800" dirty="0" err="1">
                <a:effectLst/>
                <a:latin typeface="Calibri" panose="020F0502020204030204" pitchFamily="34" charset="0"/>
                <a:ea typeface="Calibri" panose="020F0502020204030204" pitchFamily="34" charset="0"/>
                <a:cs typeface="Calibri" panose="020F0502020204030204" pitchFamily="34" charset="0"/>
              </a:rPr>
              <a:t>Bacteroidia</a:t>
            </a:r>
            <a:r>
              <a:rPr lang="en-US" sz="1800" i="1" dirty="0">
                <a:effectLst/>
                <a:latin typeface="Calibri" panose="020F0502020204030204" pitchFamily="34" charset="0"/>
                <a:ea typeface="Calibri" panose="020F0502020204030204" pitchFamily="34" charset="0"/>
                <a:cs typeface="Calibri" panose="020F0502020204030204" pitchFamily="34" charset="0"/>
              </a:rPr>
              <a:t>,</a:t>
            </a:r>
            <a:r>
              <a:rPr lang="en-US" sz="1800" dirty="0">
                <a:effectLst/>
                <a:latin typeface="Calibri" panose="020F0502020204030204" pitchFamily="34" charset="0"/>
                <a:ea typeface="Calibri" panose="020F0502020204030204" pitchFamily="34" charset="0"/>
                <a:cs typeface="Calibri" panose="020F0502020204030204" pitchFamily="34" charset="0"/>
              </a:rPr>
              <a:t> belonging to the order </a:t>
            </a:r>
            <a:r>
              <a:rPr lang="en-US" sz="1800" dirty="0" err="1">
                <a:effectLst/>
                <a:latin typeface="Calibri" panose="020F0502020204030204" pitchFamily="34" charset="0"/>
                <a:ea typeface="Calibri" panose="020F0502020204030204" pitchFamily="34" charset="0"/>
                <a:cs typeface="Calibri" panose="020F0502020204030204" pitchFamily="34" charset="0"/>
              </a:rPr>
              <a:t>Bacteroidales</a:t>
            </a:r>
            <a:r>
              <a:rPr lang="en-US" sz="1800" dirty="0">
                <a:effectLst/>
                <a:latin typeface="Calibri" panose="020F0502020204030204" pitchFamily="34" charset="0"/>
                <a:ea typeface="Calibri" panose="020F0502020204030204" pitchFamily="34" charset="0"/>
                <a:cs typeface="Calibri" panose="020F0502020204030204" pitchFamily="34" charset="0"/>
              </a:rPr>
              <a:t>.</a:t>
            </a:r>
            <a:r>
              <a:rPr lang="en-US" sz="1800" dirty="0">
                <a:solidFill>
                  <a:srgbClr val="201F1E"/>
                </a:solidFill>
                <a:effectLst/>
                <a:latin typeface="Calibri" panose="020F0502020204030204" pitchFamily="34" charset="0"/>
                <a:ea typeface="Calibri" panose="020F0502020204030204" pitchFamily="34" charset="0"/>
                <a:cs typeface="Calibri" panose="020F0502020204030204" pitchFamily="34" charset="0"/>
              </a:rPr>
              <a:t> Collectively, while this data does not speak to causality nor directionality of the association, it does demonstrate a significant relationship between the human microbiome and COVID-19 morbidity and mortality, rendering testable hypotheses that warrant further investigation.</a:t>
            </a:r>
            <a:endParaRPr lang="en-US" sz="1800" dirty="0">
              <a:effectLst/>
              <a:latin typeface="Calibri" panose="020F0502020204030204" pitchFamily="34" charset="0"/>
              <a:ea typeface="Calibri" panose="020F0502020204030204" pitchFamily="34" charset="0"/>
              <a:cs typeface="Calibri" panose="020F0502020204030204" pitchFamily="34" charset="0"/>
            </a:endParaRPr>
          </a:p>
        </p:txBody>
      </p:sp>
      <p:sp>
        <p:nvSpPr>
          <p:cNvPr id="2578" name="Rectangle 530"/>
          <p:cNvSpPr>
            <a:spLocks noChangeArrowheads="1"/>
          </p:cNvSpPr>
          <p:nvPr/>
        </p:nvSpPr>
        <p:spPr bwMode="auto">
          <a:xfrm>
            <a:off x="3597804" y="2948150"/>
            <a:ext cx="24808393" cy="1379420"/>
          </a:xfrm>
          <a:prstGeom prst="rect">
            <a:avLst/>
          </a:prstGeom>
          <a:noFill/>
          <a:ln w="25400">
            <a:noFill/>
            <a:miter lim="800000"/>
            <a:headEnd/>
            <a:tailEnd/>
          </a:ln>
        </p:spPr>
        <p:txBody>
          <a:bodyPr wrap="square" lIns="0" tIns="0" rIns="0" bIns="0" anchor="t"/>
          <a:lstStyle>
            <a:lvl1pPr>
              <a:defRPr sz="4200">
                <a:solidFill>
                  <a:schemeClr val="tx1"/>
                </a:solidFill>
                <a:latin typeface="Arial" pitchFamily="34" charset="0"/>
                <a:ea typeface="ＭＳ Ｐゴシック" pitchFamily="34" charset="-128"/>
              </a:defRPr>
            </a:lvl1pPr>
            <a:lvl2pPr marL="742950" indent="-285750">
              <a:defRPr sz="4200">
                <a:solidFill>
                  <a:schemeClr val="tx1"/>
                </a:solidFill>
                <a:latin typeface="Arial" pitchFamily="34" charset="0"/>
                <a:ea typeface="ＭＳ Ｐゴシック" pitchFamily="34" charset="-128"/>
              </a:defRPr>
            </a:lvl2pPr>
            <a:lvl3pPr marL="1143000" indent="-228600">
              <a:defRPr sz="4200">
                <a:solidFill>
                  <a:schemeClr val="tx1"/>
                </a:solidFill>
                <a:latin typeface="Arial" pitchFamily="34" charset="0"/>
                <a:ea typeface="ＭＳ Ｐゴシック" pitchFamily="34" charset="-128"/>
              </a:defRPr>
            </a:lvl3pPr>
            <a:lvl4pPr marL="1600200" indent="-228600">
              <a:defRPr sz="4200">
                <a:solidFill>
                  <a:schemeClr val="tx1"/>
                </a:solidFill>
                <a:latin typeface="Arial" pitchFamily="34" charset="0"/>
                <a:ea typeface="ＭＳ Ｐゴシック" pitchFamily="34" charset="-128"/>
              </a:defRPr>
            </a:lvl4pPr>
            <a:lvl5pPr marL="2057400" indent="-228600">
              <a:defRPr sz="42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42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42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42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4200">
                <a:solidFill>
                  <a:schemeClr val="tx1"/>
                </a:solidFill>
                <a:latin typeface="Arial" pitchFamily="34" charset="0"/>
                <a:ea typeface="ＭＳ Ｐゴシック" pitchFamily="34" charset="-128"/>
              </a:defRPr>
            </a:lvl9pPr>
          </a:lstStyle>
          <a:p>
            <a:pPr algn="ctr" eaLnBrk="1" hangingPunct="1">
              <a:lnSpc>
                <a:spcPct val="90000"/>
              </a:lnSpc>
              <a:defRPr/>
            </a:pPr>
            <a:r>
              <a:rPr lang="en-US" altLang="en-US" sz="4800" dirty="0">
                <a:solidFill>
                  <a:schemeClr val="bg1"/>
                </a:solidFill>
                <a:effectLst>
                  <a:outerShdw blurRad="38100" dist="38100" dir="2700000" algn="tl">
                    <a:srgbClr val="C0C0C0"/>
                  </a:outerShdw>
                </a:effectLst>
                <a:latin typeface="Arial Rounded MT Bold" panose="020F0704030504030204" pitchFamily="34" charset="0"/>
                <a:cs typeface="Calibri" panose="020F0502020204030204" pitchFamily="34" charset="0"/>
              </a:rPr>
              <a:t>Michael Jochum (0000-0002-2398-356X) </a:t>
            </a:r>
            <a:r>
              <a:rPr lang="en-US" altLang="en-US" sz="4800" baseline="30000" dirty="0">
                <a:solidFill>
                  <a:schemeClr val="bg1"/>
                </a:solidFill>
                <a:effectLst>
                  <a:outerShdw blurRad="38100" dist="38100" dir="2700000" algn="tl">
                    <a:srgbClr val="C0C0C0"/>
                  </a:outerShdw>
                </a:effectLst>
                <a:latin typeface="Arial Rounded MT Bold" panose="020F0704030504030204" pitchFamily="34" charset="0"/>
                <a:cs typeface="Calibri" panose="020F0502020204030204" pitchFamily="34" charset="0"/>
              </a:rPr>
              <a:t>1</a:t>
            </a:r>
            <a:r>
              <a:rPr lang="en-US" altLang="en-US" sz="4800" dirty="0">
                <a:solidFill>
                  <a:schemeClr val="bg1"/>
                </a:solidFill>
                <a:effectLst>
                  <a:outerShdw blurRad="38100" dist="38100" dir="2700000" algn="tl">
                    <a:srgbClr val="C0C0C0"/>
                  </a:outerShdw>
                </a:effectLst>
                <a:latin typeface="Arial Rounded MT Bold" panose="020F0704030504030204" pitchFamily="34" charset="0"/>
                <a:cs typeface="Calibri" panose="020F0502020204030204" pitchFamily="34" charset="0"/>
              </a:rPr>
              <a:t>, Michael D. Lee </a:t>
            </a:r>
            <a:r>
              <a:rPr lang="en-US" altLang="en-US" sz="4800" baseline="30000" dirty="0">
                <a:solidFill>
                  <a:schemeClr val="bg1"/>
                </a:solidFill>
                <a:effectLst>
                  <a:outerShdw blurRad="38100" dist="38100" dir="2700000" algn="tl">
                    <a:srgbClr val="C0C0C0"/>
                  </a:outerShdw>
                </a:effectLst>
                <a:latin typeface="Arial Rounded MT Bold" panose="020F0704030504030204" pitchFamily="34" charset="0"/>
                <a:cs typeface="Calibri" panose="020F0502020204030204" pitchFamily="34" charset="0"/>
              </a:rPr>
              <a:t>2</a:t>
            </a:r>
            <a:r>
              <a:rPr lang="en-US" altLang="en-US" sz="4800" dirty="0">
                <a:solidFill>
                  <a:schemeClr val="bg1"/>
                </a:solidFill>
                <a:effectLst>
                  <a:outerShdw blurRad="38100" dist="38100" dir="2700000" algn="tl">
                    <a:srgbClr val="C0C0C0"/>
                  </a:outerShdw>
                </a:effectLst>
                <a:latin typeface="Arial Rounded MT Bold" panose="020F0704030504030204" pitchFamily="34" charset="0"/>
                <a:cs typeface="Calibri" panose="020F0502020204030204" pitchFamily="34" charset="0"/>
              </a:rPr>
              <a:t>, Kristen Curry </a:t>
            </a:r>
            <a:r>
              <a:rPr lang="en-US" altLang="en-US" sz="4800" baseline="30000" dirty="0">
                <a:solidFill>
                  <a:schemeClr val="bg1"/>
                </a:solidFill>
                <a:effectLst>
                  <a:outerShdw blurRad="38100" dist="38100" dir="2700000" algn="tl">
                    <a:srgbClr val="C0C0C0"/>
                  </a:outerShdw>
                </a:effectLst>
                <a:latin typeface="Arial Rounded MT Bold" panose="020F0704030504030204" pitchFamily="34" charset="0"/>
                <a:cs typeface="Calibri" panose="020F0502020204030204" pitchFamily="34" charset="0"/>
              </a:rPr>
              <a:t>3</a:t>
            </a:r>
            <a:r>
              <a:rPr lang="en-US" altLang="en-US" sz="4800" dirty="0">
                <a:solidFill>
                  <a:schemeClr val="bg1"/>
                </a:solidFill>
                <a:effectLst>
                  <a:outerShdw blurRad="38100" dist="38100" dir="2700000" algn="tl">
                    <a:srgbClr val="C0C0C0"/>
                  </a:outerShdw>
                </a:effectLst>
                <a:latin typeface="Arial Rounded MT Bold" panose="020F0704030504030204" pitchFamily="34" charset="0"/>
                <a:cs typeface="Calibri" panose="020F0502020204030204" pitchFamily="34" charset="0"/>
              </a:rPr>
              <a:t>, Viktorija </a:t>
            </a:r>
            <a:r>
              <a:rPr lang="en-US" altLang="en-US" sz="4800" dirty="0" err="1">
                <a:solidFill>
                  <a:schemeClr val="bg1"/>
                </a:solidFill>
                <a:effectLst>
                  <a:outerShdw blurRad="38100" dist="38100" dir="2700000" algn="tl">
                    <a:srgbClr val="C0C0C0"/>
                  </a:outerShdw>
                </a:effectLst>
                <a:latin typeface="Arial Rounded MT Bold" panose="020F0704030504030204" pitchFamily="34" charset="0"/>
                <a:cs typeface="Calibri" panose="020F0502020204030204" pitchFamily="34" charset="0"/>
              </a:rPr>
              <a:t>Zaksas</a:t>
            </a:r>
            <a:r>
              <a:rPr lang="en-US" altLang="en-US" sz="4800" dirty="0">
                <a:solidFill>
                  <a:schemeClr val="bg1"/>
                </a:solidFill>
                <a:effectLst>
                  <a:outerShdw blurRad="38100" dist="38100" dir="2700000" algn="tl">
                    <a:srgbClr val="C0C0C0"/>
                  </a:outerShdw>
                </a:effectLst>
                <a:latin typeface="Arial Rounded MT Bold" panose="020F0704030504030204" pitchFamily="34" charset="0"/>
                <a:cs typeface="Calibri" panose="020F0502020204030204" pitchFamily="34" charset="0"/>
              </a:rPr>
              <a:t> </a:t>
            </a:r>
            <a:r>
              <a:rPr lang="en-US" altLang="en-US" sz="4800" baseline="30000" dirty="0">
                <a:solidFill>
                  <a:schemeClr val="bg1"/>
                </a:solidFill>
                <a:effectLst>
                  <a:outerShdw blurRad="38100" dist="38100" dir="2700000" algn="tl">
                    <a:srgbClr val="C0C0C0"/>
                  </a:outerShdw>
                </a:effectLst>
                <a:latin typeface="Arial Rounded MT Bold" panose="020F0704030504030204" pitchFamily="34" charset="0"/>
                <a:cs typeface="Calibri" panose="020F0502020204030204" pitchFamily="34" charset="0"/>
              </a:rPr>
              <a:t>4</a:t>
            </a:r>
            <a:r>
              <a:rPr lang="en-US" altLang="en-US" sz="4800" dirty="0">
                <a:solidFill>
                  <a:schemeClr val="bg1"/>
                </a:solidFill>
                <a:effectLst>
                  <a:outerShdw blurRad="38100" dist="38100" dir="2700000" algn="tl">
                    <a:srgbClr val="C0C0C0"/>
                  </a:outerShdw>
                </a:effectLst>
                <a:latin typeface="Arial Rounded MT Bold" panose="020F0704030504030204" pitchFamily="34" charset="0"/>
                <a:cs typeface="Calibri" panose="020F0502020204030204" pitchFamily="34" charset="0"/>
              </a:rPr>
              <a:t>, Elizabeth Vitalis </a:t>
            </a:r>
            <a:r>
              <a:rPr lang="en-US" altLang="en-US" sz="4800" baseline="30000" dirty="0">
                <a:solidFill>
                  <a:schemeClr val="bg1"/>
                </a:solidFill>
                <a:effectLst>
                  <a:outerShdw blurRad="38100" dist="38100" dir="2700000" algn="tl">
                    <a:srgbClr val="C0C0C0"/>
                  </a:outerShdw>
                </a:effectLst>
                <a:latin typeface="Arial Rounded MT Bold" panose="020F0704030504030204" pitchFamily="34" charset="0"/>
                <a:cs typeface="Calibri" panose="020F0502020204030204" pitchFamily="34" charset="0"/>
              </a:rPr>
              <a:t>5</a:t>
            </a:r>
            <a:r>
              <a:rPr lang="en-US" altLang="en-US" sz="4800" dirty="0">
                <a:solidFill>
                  <a:schemeClr val="bg1"/>
                </a:solidFill>
                <a:effectLst>
                  <a:outerShdw blurRad="38100" dist="38100" dir="2700000" algn="tl">
                    <a:srgbClr val="C0C0C0"/>
                  </a:outerShdw>
                </a:effectLst>
                <a:latin typeface="Arial Rounded MT Bold" panose="020F0704030504030204" pitchFamily="34" charset="0"/>
                <a:cs typeface="Calibri" panose="020F0502020204030204" pitchFamily="34" charset="0"/>
              </a:rPr>
              <a:t>, Todd </a:t>
            </a:r>
            <a:r>
              <a:rPr lang="en-US" altLang="en-US" sz="4800" dirty="0" err="1">
                <a:solidFill>
                  <a:schemeClr val="bg1"/>
                </a:solidFill>
                <a:effectLst>
                  <a:outerShdw blurRad="38100" dist="38100" dir="2700000" algn="tl">
                    <a:srgbClr val="C0C0C0"/>
                  </a:outerShdw>
                </a:effectLst>
                <a:latin typeface="Arial Rounded MT Bold" panose="020F0704030504030204" pitchFamily="34" charset="0"/>
                <a:cs typeface="Calibri" panose="020F0502020204030204" pitchFamily="34" charset="0"/>
              </a:rPr>
              <a:t>Treangen</a:t>
            </a:r>
            <a:r>
              <a:rPr lang="en-US" altLang="en-US" sz="4800" dirty="0">
                <a:solidFill>
                  <a:schemeClr val="bg1"/>
                </a:solidFill>
                <a:effectLst>
                  <a:outerShdw blurRad="38100" dist="38100" dir="2700000" algn="tl">
                    <a:srgbClr val="C0C0C0"/>
                  </a:outerShdw>
                </a:effectLst>
                <a:latin typeface="Arial Rounded MT Bold" panose="020F0704030504030204" pitchFamily="34" charset="0"/>
                <a:cs typeface="Calibri" panose="020F0502020204030204" pitchFamily="34" charset="0"/>
              </a:rPr>
              <a:t> </a:t>
            </a:r>
            <a:r>
              <a:rPr lang="en-US" altLang="en-US" sz="4800" baseline="30000" dirty="0">
                <a:solidFill>
                  <a:schemeClr val="bg1"/>
                </a:solidFill>
                <a:effectLst>
                  <a:outerShdw blurRad="38100" dist="38100" dir="2700000" algn="tl">
                    <a:srgbClr val="C0C0C0"/>
                  </a:outerShdw>
                </a:effectLst>
                <a:latin typeface="Arial Rounded MT Bold" panose="020F0704030504030204" pitchFamily="34" charset="0"/>
                <a:cs typeface="Calibri" panose="020F0502020204030204" pitchFamily="34" charset="0"/>
              </a:rPr>
              <a:t>3</a:t>
            </a:r>
            <a:r>
              <a:rPr lang="en-US" altLang="en-US" sz="4800" dirty="0">
                <a:solidFill>
                  <a:schemeClr val="bg1"/>
                </a:solidFill>
                <a:effectLst>
                  <a:outerShdw blurRad="38100" dist="38100" dir="2700000" algn="tl">
                    <a:srgbClr val="C0C0C0"/>
                  </a:outerShdw>
                </a:effectLst>
                <a:latin typeface="Arial Rounded MT Bold" panose="020F0704030504030204" pitchFamily="34" charset="0"/>
                <a:cs typeface="Calibri" panose="020F0502020204030204" pitchFamily="34" charset="0"/>
              </a:rPr>
              <a:t>, Krista L. </a:t>
            </a:r>
            <a:r>
              <a:rPr lang="en-US" altLang="en-US" sz="4800" dirty="0" err="1">
                <a:solidFill>
                  <a:schemeClr val="bg1"/>
                </a:solidFill>
                <a:effectLst>
                  <a:outerShdw blurRad="38100" dist="38100" dir="2700000" algn="tl">
                    <a:srgbClr val="C0C0C0"/>
                  </a:outerShdw>
                </a:effectLst>
                <a:latin typeface="Arial Rounded MT Bold" panose="020F0704030504030204" pitchFamily="34" charset="0"/>
                <a:cs typeface="Calibri" panose="020F0502020204030204" pitchFamily="34" charset="0"/>
              </a:rPr>
              <a:t>Ternus</a:t>
            </a:r>
            <a:r>
              <a:rPr lang="en-US" altLang="en-US" sz="4800" dirty="0">
                <a:solidFill>
                  <a:schemeClr val="bg1"/>
                </a:solidFill>
                <a:effectLst>
                  <a:outerShdw blurRad="38100" dist="38100" dir="2700000" algn="tl">
                    <a:srgbClr val="C0C0C0"/>
                  </a:outerShdw>
                </a:effectLst>
                <a:latin typeface="Arial Rounded MT Bold" panose="020F0704030504030204" pitchFamily="34" charset="0"/>
                <a:cs typeface="Calibri" panose="020F0502020204030204" pitchFamily="34" charset="0"/>
              </a:rPr>
              <a:t> </a:t>
            </a:r>
            <a:r>
              <a:rPr lang="en-US" altLang="en-US" sz="4800" baseline="30000" dirty="0">
                <a:solidFill>
                  <a:schemeClr val="bg1"/>
                </a:solidFill>
                <a:effectLst>
                  <a:outerShdw blurRad="38100" dist="38100" dir="2700000" algn="tl">
                    <a:srgbClr val="C0C0C0"/>
                  </a:outerShdw>
                </a:effectLst>
                <a:latin typeface="Arial Rounded MT Bold" panose="020F0704030504030204" pitchFamily="34" charset="0"/>
                <a:cs typeface="Calibri" panose="020F0502020204030204" pitchFamily="34" charset="0"/>
              </a:rPr>
              <a:t>6,</a:t>
            </a:r>
            <a:r>
              <a:rPr lang="en-US" altLang="en-US" sz="4800" dirty="0">
                <a:solidFill>
                  <a:schemeClr val="bg1"/>
                </a:solidFill>
                <a:effectLst>
                  <a:outerShdw blurRad="38100" dist="38100" dir="2700000" algn="tl">
                    <a:srgbClr val="C0C0C0"/>
                  </a:outerShdw>
                </a:effectLst>
                <a:latin typeface="Arial Rounded MT Bold" panose="020F0704030504030204" pitchFamily="34" charset="0"/>
                <a:cs typeface="Calibri" panose="020F0502020204030204" pitchFamily="34" charset="0"/>
              </a:rPr>
              <a:t> Kjersti Aagaard </a:t>
            </a:r>
            <a:r>
              <a:rPr lang="en-US" altLang="en-US" sz="4800" baseline="30000" dirty="0">
                <a:solidFill>
                  <a:schemeClr val="bg1"/>
                </a:solidFill>
                <a:effectLst>
                  <a:outerShdw blurRad="38100" dist="38100" dir="2700000" algn="tl">
                    <a:srgbClr val="C0C0C0"/>
                  </a:outerShdw>
                </a:effectLst>
                <a:latin typeface="Arial Rounded MT Bold" panose="020F0704030504030204" pitchFamily="34" charset="0"/>
                <a:cs typeface="Calibri" panose="020F0502020204030204" pitchFamily="34" charset="0"/>
              </a:rPr>
              <a:t>1</a:t>
            </a:r>
            <a:endParaRPr lang="en-US" altLang="en-US" sz="1000" dirty="0">
              <a:solidFill>
                <a:schemeClr val="bg1"/>
              </a:solidFill>
              <a:effectLst>
                <a:outerShdw blurRad="38100" dist="38100" dir="2700000" algn="tl">
                  <a:srgbClr val="C0C0C0"/>
                </a:outerShdw>
              </a:effectLst>
              <a:latin typeface="Arial Rounded MT Bold" panose="020F0704030504030204" pitchFamily="34" charset="0"/>
              <a:cs typeface="Calibri" panose="020F0502020204030204" pitchFamily="34" charset="0"/>
            </a:endParaRPr>
          </a:p>
        </p:txBody>
      </p:sp>
      <p:sp>
        <p:nvSpPr>
          <p:cNvPr id="54" name="Rectangle 749"/>
          <p:cNvSpPr>
            <a:spLocks noChangeArrowheads="1"/>
          </p:cNvSpPr>
          <p:nvPr/>
        </p:nvSpPr>
        <p:spPr bwMode="auto">
          <a:xfrm>
            <a:off x="91440" y="7511138"/>
            <a:ext cx="15791688" cy="1235251"/>
          </a:xfrm>
          <a:prstGeom prst="rect">
            <a:avLst/>
          </a:prstGeom>
          <a:solidFill>
            <a:srgbClr val="7F9CCC">
              <a:alpha val="54901"/>
            </a:srgbClr>
          </a:solidFill>
          <a:ln w="9525">
            <a:noFill/>
            <a:miter lim="800000"/>
            <a:headEnd/>
            <a:tailEnd/>
          </a:ln>
        </p:spPr>
        <p:txBody>
          <a:bodyPr wrap="none" lIns="155923" tIns="77961" rIns="155923" bIns="77961" anchor="ctr"/>
          <a:lstStyle>
            <a:lvl1pPr defTabSz="3275013">
              <a:defRPr sz="4200">
                <a:solidFill>
                  <a:schemeClr val="tx1"/>
                </a:solidFill>
                <a:latin typeface="Arial" pitchFamily="34" charset="0"/>
                <a:ea typeface="ＭＳ Ｐゴシック" pitchFamily="34" charset="-128"/>
              </a:defRPr>
            </a:lvl1pPr>
            <a:lvl2pPr marL="742950" indent="-285750" defTabSz="3275013">
              <a:defRPr sz="4200">
                <a:solidFill>
                  <a:schemeClr val="tx1"/>
                </a:solidFill>
                <a:latin typeface="Arial" pitchFamily="34" charset="0"/>
                <a:ea typeface="ＭＳ Ｐゴシック" pitchFamily="34" charset="-128"/>
              </a:defRPr>
            </a:lvl2pPr>
            <a:lvl3pPr marL="1143000" indent="-228600" defTabSz="3275013">
              <a:defRPr sz="4200">
                <a:solidFill>
                  <a:schemeClr val="tx1"/>
                </a:solidFill>
                <a:latin typeface="Arial" pitchFamily="34" charset="0"/>
                <a:ea typeface="ＭＳ Ｐゴシック" pitchFamily="34" charset="-128"/>
              </a:defRPr>
            </a:lvl3pPr>
            <a:lvl4pPr marL="1600200" indent="-228600" defTabSz="3275013">
              <a:defRPr sz="4200">
                <a:solidFill>
                  <a:schemeClr val="tx1"/>
                </a:solidFill>
                <a:latin typeface="Arial" pitchFamily="34" charset="0"/>
                <a:ea typeface="ＭＳ Ｐゴシック" pitchFamily="34" charset="-128"/>
              </a:defRPr>
            </a:lvl4pPr>
            <a:lvl5pPr marL="2057400" indent="-228600" defTabSz="3275013">
              <a:defRPr sz="4200">
                <a:solidFill>
                  <a:schemeClr val="tx1"/>
                </a:solidFill>
                <a:latin typeface="Arial" pitchFamily="34" charset="0"/>
                <a:ea typeface="ＭＳ Ｐゴシック" pitchFamily="34" charset="-128"/>
              </a:defRPr>
            </a:lvl5pPr>
            <a:lvl6pPr marL="2514600" indent="-228600" defTabSz="3275013" eaLnBrk="0" fontAlgn="base" hangingPunct="0">
              <a:spcBef>
                <a:spcPct val="0"/>
              </a:spcBef>
              <a:spcAft>
                <a:spcPct val="0"/>
              </a:spcAft>
              <a:defRPr sz="4200">
                <a:solidFill>
                  <a:schemeClr val="tx1"/>
                </a:solidFill>
                <a:latin typeface="Arial" pitchFamily="34" charset="0"/>
                <a:ea typeface="ＭＳ Ｐゴシック" pitchFamily="34" charset="-128"/>
              </a:defRPr>
            </a:lvl6pPr>
            <a:lvl7pPr marL="2971800" indent="-228600" defTabSz="3275013" eaLnBrk="0" fontAlgn="base" hangingPunct="0">
              <a:spcBef>
                <a:spcPct val="0"/>
              </a:spcBef>
              <a:spcAft>
                <a:spcPct val="0"/>
              </a:spcAft>
              <a:defRPr sz="4200">
                <a:solidFill>
                  <a:schemeClr val="tx1"/>
                </a:solidFill>
                <a:latin typeface="Arial" pitchFamily="34" charset="0"/>
                <a:ea typeface="ＭＳ Ｐゴシック" pitchFamily="34" charset="-128"/>
              </a:defRPr>
            </a:lvl7pPr>
            <a:lvl8pPr marL="3429000" indent="-228600" defTabSz="3275013" eaLnBrk="0" fontAlgn="base" hangingPunct="0">
              <a:spcBef>
                <a:spcPct val="0"/>
              </a:spcBef>
              <a:spcAft>
                <a:spcPct val="0"/>
              </a:spcAft>
              <a:defRPr sz="4200">
                <a:solidFill>
                  <a:schemeClr val="tx1"/>
                </a:solidFill>
                <a:latin typeface="Arial" pitchFamily="34" charset="0"/>
                <a:ea typeface="ＭＳ Ｐゴシック" pitchFamily="34" charset="-128"/>
              </a:defRPr>
            </a:lvl8pPr>
            <a:lvl9pPr marL="3886200" indent="-228600" defTabSz="3275013" eaLnBrk="0" fontAlgn="base" hangingPunct="0">
              <a:spcBef>
                <a:spcPct val="0"/>
              </a:spcBef>
              <a:spcAft>
                <a:spcPct val="0"/>
              </a:spcAft>
              <a:defRPr sz="4200">
                <a:solidFill>
                  <a:schemeClr val="tx1"/>
                </a:solidFill>
                <a:latin typeface="Arial" pitchFamily="34" charset="0"/>
                <a:ea typeface="ＭＳ Ｐゴシック" pitchFamily="34" charset="-128"/>
              </a:defRPr>
            </a:lvl9pPr>
          </a:lstStyle>
          <a:p>
            <a:pPr algn="ctr" eaLnBrk="1" hangingPunct="1">
              <a:defRPr/>
            </a:pPr>
            <a:r>
              <a:rPr lang="en-US" altLang="en-US" sz="6600" dirty="0">
                <a:solidFill>
                  <a:srgbClr val="002664"/>
                </a:solidFill>
                <a:effectLst>
                  <a:outerShdw blurRad="38100" dist="38100" dir="2700000" algn="tl">
                    <a:srgbClr val="000000"/>
                  </a:outerShdw>
                </a:effectLst>
                <a:latin typeface="Calibri" panose="020F0502020204030204" pitchFamily="34" charset="0"/>
                <a:cs typeface="Calibri" panose="020F0502020204030204" pitchFamily="34" charset="0"/>
              </a:rPr>
              <a:t>ABSTRACT</a:t>
            </a:r>
          </a:p>
        </p:txBody>
      </p:sp>
      <p:sp>
        <p:nvSpPr>
          <p:cNvPr id="120" name="Rectangle 749"/>
          <p:cNvSpPr>
            <a:spLocks noChangeArrowheads="1"/>
          </p:cNvSpPr>
          <p:nvPr/>
        </p:nvSpPr>
        <p:spPr bwMode="auto">
          <a:xfrm>
            <a:off x="91439" y="25109148"/>
            <a:ext cx="15791687" cy="1235251"/>
          </a:xfrm>
          <a:prstGeom prst="rect">
            <a:avLst/>
          </a:prstGeom>
          <a:solidFill>
            <a:srgbClr val="7F9CCC">
              <a:alpha val="54901"/>
            </a:srgbClr>
          </a:solidFill>
          <a:ln w="9525">
            <a:noFill/>
            <a:miter lim="800000"/>
            <a:headEnd/>
            <a:tailEnd/>
          </a:ln>
        </p:spPr>
        <p:txBody>
          <a:bodyPr wrap="none" lIns="155923" tIns="77961" rIns="155923" bIns="77961" anchor="ctr"/>
          <a:lstStyle>
            <a:lvl1pPr defTabSz="3275013">
              <a:defRPr sz="4200">
                <a:solidFill>
                  <a:schemeClr val="tx1"/>
                </a:solidFill>
                <a:latin typeface="Arial" pitchFamily="34" charset="0"/>
                <a:ea typeface="ＭＳ Ｐゴシック" pitchFamily="34" charset="-128"/>
              </a:defRPr>
            </a:lvl1pPr>
            <a:lvl2pPr marL="742950" indent="-285750" defTabSz="3275013">
              <a:defRPr sz="4200">
                <a:solidFill>
                  <a:schemeClr val="tx1"/>
                </a:solidFill>
                <a:latin typeface="Arial" pitchFamily="34" charset="0"/>
                <a:ea typeface="ＭＳ Ｐゴシック" pitchFamily="34" charset="-128"/>
              </a:defRPr>
            </a:lvl2pPr>
            <a:lvl3pPr marL="1143000" indent="-228600" defTabSz="3275013">
              <a:defRPr sz="4200">
                <a:solidFill>
                  <a:schemeClr val="tx1"/>
                </a:solidFill>
                <a:latin typeface="Arial" pitchFamily="34" charset="0"/>
                <a:ea typeface="ＭＳ Ｐゴシック" pitchFamily="34" charset="-128"/>
              </a:defRPr>
            </a:lvl3pPr>
            <a:lvl4pPr marL="1600200" indent="-228600" defTabSz="3275013">
              <a:defRPr sz="4200">
                <a:solidFill>
                  <a:schemeClr val="tx1"/>
                </a:solidFill>
                <a:latin typeface="Arial" pitchFamily="34" charset="0"/>
                <a:ea typeface="ＭＳ Ｐゴシック" pitchFamily="34" charset="-128"/>
              </a:defRPr>
            </a:lvl4pPr>
            <a:lvl5pPr marL="2057400" indent="-228600" defTabSz="3275013">
              <a:defRPr sz="4200">
                <a:solidFill>
                  <a:schemeClr val="tx1"/>
                </a:solidFill>
                <a:latin typeface="Arial" pitchFamily="34" charset="0"/>
                <a:ea typeface="ＭＳ Ｐゴシック" pitchFamily="34" charset="-128"/>
              </a:defRPr>
            </a:lvl5pPr>
            <a:lvl6pPr marL="2514600" indent="-228600" defTabSz="3275013" eaLnBrk="0" fontAlgn="base" hangingPunct="0">
              <a:spcBef>
                <a:spcPct val="0"/>
              </a:spcBef>
              <a:spcAft>
                <a:spcPct val="0"/>
              </a:spcAft>
              <a:defRPr sz="4200">
                <a:solidFill>
                  <a:schemeClr val="tx1"/>
                </a:solidFill>
                <a:latin typeface="Arial" pitchFamily="34" charset="0"/>
                <a:ea typeface="ＭＳ Ｐゴシック" pitchFamily="34" charset="-128"/>
              </a:defRPr>
            </a:lvl6pPr>
            <a:lvl7pPr marL="2971800" indent="-228600" defTabSz="3275013" eaLnBrk="0" fontAlgn="base" hangingPunct="0">
              <a:spcBef>
                <a:spcPct val="0"/>
              </a:spcBef>
              <a:spcAft>
                <a:spcPct val="0"/>
              </a:spcAft>
              <a:defRPr sz="4200">
                <a:solidFill>
                  <a:schemeClr val="tx1"/>
                </a:solidFill>
                <a:latin typeface="Arial" pitchFamily="34" charset="0"/>
                <a:ea typeface="ＭＳ Ｐゴシック" pitchFamily="34" charset="-128"/>
              </a:defRPr>
            </a:lvl7pPr>
            <a:lvl8pPr marL="3429000" indent="-228600" defTabSz="3275013" eaLnBrk="0" fontAlgn="base" hangingPunct="0">
              <a:spcBef>
                <a:spcPct val="0"/>
              </a:spcBef>
              <a:spcAft>
                <a:spcPct val="0"/>
              </a:spcAft>
              <a:defRPr sz="4200">
                <a:solidFill>
                  <a:schemeClr val="tx1"/>
                </a:solidFill>
                <a:latin typeface="Arial" pitchFamily="34" charset="0"/>
                <a:ea typeface="ＭＳ Ｐゴシック" pitchFamily="34" charset="-128"/>
              </a:defRPr>
            </a:lvl8pPr>
            <a:lvl9pPr marL="3886200" indent="-228600" defTabSz="3275013" eaLnBrk="0" fontAlgn="base" hangingPunct="0">
              <a:spcBef>
                <a:spcPct val="0"/>
              </a:spcBef>
              <a:spcAft>
                <a:spcPct val="0"/>
              </a:spcAft>
              <a:defRPr sz="4200">
                <a:solidFill>
                  <a:schemeClr val="tx1"/>
                </a:solidFill>
                <a:latin typeface="Arial" pitchFamily="34" charset="0"/>
                <a:ea typeface="ＭＳ Ｐゴシック" pitchFamily="34" charset="-128"/>
              </a:defRPr>
            </a:lvl9pPr>
          </a:lstStyle>
          <a:p>
            <a:pPr algn="ctr" eaLnBrk="1" hangingPunct="1">
              <a:defRPr/>
            </a:pPr>
            <a:r>
              <a:rPr lang="en-US" altLang="en-US" sz="6600" dirty="0">
                <a:solidFill>
                  <a:srgbClr val="002664"/>
                </a:solidFill>
                <a:effectLst>
                  <a:outerShdw blurRad="38100" dist="38100" dir="2700000" algn="tl">
                    <a:srgbClr val="000000"/>
                  </a:outerShdw>
                </a:effectLst>
                <a:latin typeface="Calibri" panose="020F0502020204030204" pitchFamily="34" charset="0"/>
                <a:cs typeface="Calibri" panose="020F0502020204030204" pitchFamily="34" charset="0"/>
              </a:rPr>
              <a:t>METHODS</a:t>
            </a:r>
          </a:p>
        </p:txBody>
      </p:sp>
      <p:sp>
        <p:nvSpPr>
          <p:cNvPr id="789" name="Rectangle 749">
            <a:extLst>
              <a:ext uri="{FF2B5EF4-FFF2-40B4-BE49-F238E27FC236}">
                <a16:creationId xmlns:a16="http://schemas.microsoft.com/office/drawing/2014/main" id="{83146290-A08A-4E05-94ED-64EF8BA604BD}"/>
              </a:ext>
            </a:extLst>
          </p:cNvPr>
          <p:cNvSpPr>
            <a:spLocks noChangeArrowheads="1"/>
          </p:cNvSpPr>
          <p:nvPr/>
        </p:nvSpPr>
        <p:spPr bwMode="auto">
          <a:xfrm>
            <a:off x="16117924" y="7511138"/>
            <a:ext cx="15794636" cy="1235251"/>
          </a:xfrm>
          <a:prstGeom prst="rect">
            <a:avLst/>
          </a:prstGeom>
          <a:solidFill>
            <a:srgbClr val="7F9CCC">
              <a:alpha val="54901"/>
            </a:srgbClr>
          </a:solidFill>
          <a:ln w="9525">
            <a:noFill/>
            <a:miter lim="800000"/>
            <a:headEnd/>
            <a:tailEnd/>
          </a:ln>
        </p:spPr>
        <p:txBody>
          <a:bodyPr wrap="none" lIns="155923" tIns="77961" rIns="155923" bIns="77961" anchor="ctr"/>
          <a:lstStyle>
            <a:lvl1pPr defTabSz="3275013">
              <a:defRPr sz="4200">
                <a:solidFill>
                  <a:schemeClr val="tx1"/>
                </a:solidFill>
                <a:latin typeface="Arial" pitchFamily="34" charset="0"/>
                <a:ea typeface="ＭＳ Ｐゴシック" pitchFamily="34" charset="-128"/>
              </a:defRPr>
            </a:lvl1pPr>
            <a:lvl2pPr marL="742950" indent="-285750" defTabSz="3275013">
              <a:defRPr sz="4200">
                <a:solidFill>
                  <a:schemeClr val="tx1"/>
                </a:solidFill>
                <a:latin typeface="Arial" pitchFamily="34" charset="0"/>
                <a:ea typeface="ＭＳ Ｐゴシック" pitchFamily="34" charset="-128"/>
              </a:defRPr>
            </a:lvl2pPr>
            <a:lvl3pPr marL="1143000" indent="-228600" defTabSz="3275013">
              <a:defRPr sz="4200">
                <a:solidFill>
                  <a:schemeClr val="tx1"/>
                </a:solidFill>
                <a:latin typeface="Arial" pitchFamily="34" charset="0"/>
                <a:ea typeface="ＭＳ Ｐゴシック" pitchFamily="34" charset="-128"/>
              </a:defRPr>
            </a:lvl3pPr>
            <a:lvl4pPr marL="1600200" indent="-228600" defTabSz="3275013">
              <a:defRPr sz="4200">
                <a:solidFill>
                  <a:schemeClr val="tx1"/>
                </a:solidFill>
                <a:latin typeface="Arial" pitchFamily="34" charset="0"/>
                <a:ea typeface="ＭＳ Ｐゴシック" pitchFamily="34" charset="-128"/>
              </a:defRPr>
            </a:lvl4pPr>
            <a:lvl5pPr marL="2057400" indent="-228600" defTabSz="3275013">
              <a:defRPr sz="4200">
                <a:solidFill>
                  <a:schemeClr val="tx1"/>
                </a:solidFill>
                <a:latin typeface="Arial" pitchFamily="34" charset="0"/>
                <a:ea typeface="ＭＳ Ｐゴシック" pitchFamily="34" charset="-128"/>
              </a:defRPr>
            </a:lvl5pPr>
            <a:lvl6pPr marL="2514600" indent="-228600" defTabSz="3275013" eaLnBrk="0" fontAlgn="base" hangingPunct="0">
              <a:spcBef>
                <a:spcPct val="0"/>
              </a:spcBef>
              <a:spcAft>
                <a:spcPct val="0"/>
              </a:spcAft>
              <a:defRPr sz="4200">
                <a:solidFill>
                  <a:schemeClr val="tx1"/>
                </a:solidFill>
                <a:latin typeface="Arial" pitchFamily="34" charset="0"/>
                <a:ea typeface="ＭＳ Ｐゴシック" pitchFamily="34" charset="-128"/>
              </a:defRPr>
            </a:lvl6pPr>
            <a:lvl7pPr marL="2971800" indent="-228600" defTabSz="3275013" eaLnBrk="0" fontAlgn="base" hangingPunct="0">
              <a:spcBef>
                <a:spcPct val="0"/>
              </a:spcBef>
              <a:spcAft>
                <a:spcPct val="0"/>
              </a:spcAft>
              <a:defRPr sz="4200">
                <a:solidFill>
                  <a:schemeClr val="tx1"/>
                </a:solidFill>
                <a:latin typeface="Arial" pitchFamily="34" charset="0"/>
                <a:ea typeface="ＭＳ Ｐゴシック" pitchFamily="34" charset="-128"/>
              </a:defRPr>
            </a:lvl7pPr>
            <a:lvl8pPr marL="3429000" indent="-228600" defTabSz="3275013" eaLnBrk="0" fontAlgn="base" hangingPunct="0">
              <a:spcBef>
                <a:spcPct val="0"/>
              </a:spcBef>
              <a:spcAft>
                <a:spcPct val="0"/>
              </a:spcAft>
              <a:defRPr sz="4200">
                <a:solidFill>
                  <a:schemeClr val="tx1"/>
                </a:solidFill>
                <a:latin typeface="Arial" pitchFamily="34" charset="0"/>
                <a:ea typeface="ＭＳ Ｐゴシック" pitchFamily="34" charset="-128"/>
              </a:defRPr>
            </a:lvl8pPr>
            <a:lvl9pPr marL="3886200" indent="-228600" defTabSz="3275013" eaLnBrk="0" fontAlgn="base" hangingPunct="0">
              <a:spcBef>
                <a:spcPct val="0"/>
              </a:spcBef>
              <a:spcAft>
                <a:spcPct val="0"/>
              </a:spcAft>
              <a:defRPr sz="4200">
                <a:solidFill>
                  <a:schemeClr val="tx1"/>
                </a:solidFill>
                <a:latin typeface="Arial" pitchFamily="34" charset="0"/>
                <a:ea typeface="ＭＳ Ｐゴシック" pitchFamily="34" charset="-128"/>
              </a:defRPr>
            </a:lvl9pPr>
          </a:lstStyle>
          <a:p>
            <a:pPr algn="ctr" eaLnBrk="1" hangingPunct="1">
              <a:defRPr/>
            </a:pPr>
            <a:r>
              <a:rPr lang="en-US" altLang="en-US" sz="6600" dirty="0">
                <a:solidFill>
                  <a:srgbClr val="002664"/>
                </a:solidFill>
                <a:effectLst>
                  <a:outerShdw blurRad="38100" dist="38100" dir="2700000" algn="tl">
                    <a:srgbClr val="000000"/>
                  </a:outerShdw>
                </a:effectLst>
                <a:latin typeface="Calibri" panose="020F0502020204030204" pitchFamily="34" charset="0"/>
                <a:cs typeface="Calibri" panose="020F0502020204030204" pitchFamily="34" charset="0"/>
              </a:rPr>
              <a:t>RESULTS </a:t>
            </a:r>
          </a:p>
        </p:txBody>
      </p:sp>
      <p:sp>
        <p:nvSpPr>
          <p:cNvPr id="956" name="Rectangle 749">
            <a:extLst>
              <a:ext uri="{FF2B5EF4-FFF2-40B4-BE49-F238E27FC236}">
                <a16:creationId xmlns:a16="http://schemas.microsoft.com/office/drawing/2014/main" id="{FDF3AA91-028C-4370-9EDE-33F197B7F1CB}"/>
              </a:ext>
            </a:extLst>
          </p:cNvPr>
          <p:cNvSpPr>
            <a:spLocks noChangeArrowheads="1"/>
          </p:cNvSpPr>
          <p:nvPr/>
        </p:nvSpPr>
        <p:spPr bwMode="auto">
          <a:xfrm>
            <a:off x="26063755" y="21844228"/>
            <a:ext cx="5823298" cy="1235251"/>
          </a:xfrm>
          <a:prstGeom prst="rect">
            <a:avLst/>
          </a:prstGeom>
          <a:solidFill>
            <a:srgbClr val="7F9CCC">
              <a:alpha val="54901"/>
            </a:srgbClr>
          </a:solidFill>
          <a:ln w="9525">
            <a:noFill/>
            <a:miter lim="800000"/>
            <a:headEnd/>
            <a:tailEnd/>
          </a:ln>
        </p:spPr>
        <p:txBody>
          <a:bodyPr wrap="none" lIns="155923" tIns="77961" rIns="155923" bIns="77961" anchor="ctr"/>
          <a:lstStyle>
            <a:lvl1pPr defTabSz="3275013">
              <a:defRPr sz="4200">
                <a:solidFill>
                  <a:schemeClr val="tx1"/>
                </a:solidFill>
                <a:latin typeface="Arial" pitchFamily="34" charset="0"/>
                <a:ea typeface="ＭＳ Ｐゴシック" pitchFamily="34" charset="-128"/>
              </a:defRPr>
            </a:lvl1pPr>
            <a:lvl2pPr marL="742950" indent="-285750" defTabSz="3275013">
              <a:defRPr sz="4200">
                <a:solidFill>
                  <a:schemeClr val="tx1"/>
                </a:solidFill>
                <a:latin typeface="Arial" pitchFamily="34" charset="0"/>
                <a:ea typeface="ＭＳ Ｐゴシック" pitchFamily="34" charset="-128"/>
              </a:defRPr>
            </a:lvl2pPr>
            <a:lvl3pPr marL="1143000" indent="-228600" defTabSz="3275013">
              <a:defRPr sz="4200">
                <a:solidFill>
                  <a:schemeClr val="tx1"/>
                </a:solidFill>
                <a:latin typeface="Arial" pitchFamily="34" charset="0"/>
                <a:ea typeface="ＭＳ Ｐゴシック" pitchFamily="34" charset="-128"/>
              </a:defRPr>
            </a:lvl3pPr>
            <a:lvl4pPr marL="1600200" indent="-228600" defTabSz="3275013">
              <a:defRPr sz="4200">
                <a:solidFill>
                  <a:schemeClr val="tx1"/>
                </a:solidFill>
                <a:latin typeface="Arial" pitchFamily="34" charset="0"/>
                <a:ea typeface="ＭＳ Ｐゴシック" pitchFamily="34" charset="-128"/>
              </a:defRPr>
            </a:lvl4pPr>
            <a:lvl5pPr marL="2057400" indent="-228600" defTabSz="3275013">
              <a:defRPr sz="4200">
                <a:solidFill>
                  <a:schemeClr val="tx1"/>
                </a:solidFill>
                <a:latin typeface="Arial" pitchFamily="34" charset="0"/>
                <a:ea typeface="ＭＳ Ｐゴシック" pitchFamily="34" charset="-128"/>
              </a:defRPr>
            </a:lvl5pPr>
            <a:lvl6pPr marL="2514600" indent="-228600" defTabSz="3275013" eaLnBrk="0" fontAlgn="base" hangingPunct="0">
              <a:spcBef>
                <a:spcPct val="0"/>
              </a:spcBef>
              <a:spcAft>
                <a:spcPct val="0"/>
              </a:spcAft>
              <a:defRPr sz="4200">
                <a:solidFill>
                  <a:schemeClr val="tx1"/>
                </a:solidFill>
                <a:latin typeface="Arial" pitchFamily="34" charset="0"/>
                <a:ea typeface="ＭＳ Ｐゴシック" pitchFamily="34" charset="-128"/>
              </a:defRPr>
            </a:lvl6pPr>
            <a:lvl7pPr marL="2971800" indent="-228600" defTabSz="3275013" eaLnBrk="0" fontAlgn="base" hangingPunct="0">
              <a:spcBef>
                <a:spcPct val="0"/>
              </a:spcBef>
              <a:spcAft>
                <a:spcPct val="0"/>
              </a:spcAft>
              <a:defRPr sz="4200">
                <a:solidFill>
                  <a:schemeClr val="tx1"/>
                </a:solidFill>
                <a:latin typeface="Arial" pitchFamily="34" charset="0"/>
                <a:ea typeface="ＭＳ Ｐゴシック" pitchFamily="34" charset="-128"/>
              </a:defRPr>
            </a:lvl7pPr>
            <a:lvl8pPr marL="3429000" indent="-228600" defTabSz="3275013" eaLnBrk="0" fontAlgn="base" hangingPunct="0">
              <a:spcBef>
                <a:spcPct val="0"/>
              </a:spcBef>
              <a:spcAft>
                <a:spcPct val="0"/>
              </a:spcAft>
              <a:defRPr sz="4200">
                <a:solidFill>
                  <a:schemeClr val="tx1"/>
                </a:solidFill>
                <a:latin typeface="Arial" pitchFamily="34" charset="0"/>
                <a:ea typeface="ＭＳ Ｐゴシック" pitchFamily="34" charset="-128"/>
              </a:defRPr>
            </a:lvl8pPr>
            <a:lvl9pPr marL="3886200" indent="-228600" defTabSz="3275013" eaLnBrk="0" fontAlgn="base" hangingPunct="0">
              <a:spcBef>
                <a:spcPct val="0"/>
              </a:spcBef>
              <a:spcAft>
                <a:spcPct val="0"/>
              </a:spcAft>
              <a:defRPr sz="4200">
                <a:solidFill>
                  <a:schemeClr val="tx1"/>
                </a:solidFill>
                <a:latin typeface="Arial" pitchFamily="34" charset="0"/>
                <a:ea typeface="ＭＳ Ｐゴシック" pitchFamily="34" charset="-128"/>
              </a:defRPr>
            </a:lvl9pPr>
          </a:lstStyle>
          <a:p>
            <a:pPr algn="ctr" eaLnBrk="1" hangingPunct="1">
              <a:defRPr/>
            </a:pPr>
            <a:r>
              <a:rPr lang="en-US" altLang="en-US" sz="6600" dirty="0">
                <a:solidFill>
                  <a:srgbClr val="002664"/>
                </a:solidFill>
                <a:effectLst>
                  <a:outerShdw blurRad="38100" dist="38100" dir="2700000" algn="tl">
                    <a:srgbClr val="000000"/>
                  </a:outerShdw>
                </a:effectLst>
                <a:latin typeface="Calibri" panose="020F0502020204030204" pitchFamily="34" charset="0"/>
                <a:cs typeface="Calibri" panose="020F0502020204030204" pitchFamily="34" charset="0"/>
              </a:rPr>
              <a:t>CONCLUSIONS</a:t>
            </a:r>
          </a:p>
        </p:txBody>
      </p:sp>
      <p:sp>
        <p:nvSpPr>
          <p:cNvPr id="316" name="Rectangle 749"/>
          <p:cNvSpPr>
            <a:spLocks noChangeArrowheads="1"/>
          </p:cNvSpPr>
          <p:nvPr/>
        </p:nvSpPr>
        <p:spPr bwMode="auto">
          <a:xfrm>
            <a:off x="16033805" y="39482216"/>
            <a:ext cx="5472854" cy="786881"/>
          </a:xfrm>
          <a:prstGeom prst="rect">
            <a:avLst/>
          </a:prstGeom>
          <a:solidFill>
            <a:srgbClr val="7F9CCC">
              <a:alpha val="54901"/>
            </a:srgbClr>
          </a:solidFill>
          <a:ln w="9525">
            <a:noFill/>
            <a:miter lim="800000"/>
            <a:headEnd/>
            <a:tailEnd/>
          </a:ln>
        </p:spPr>
        <p:txBody>
          <a:bodyPr wrap="none" lIns="155923" tIns="77961" rIns="155923" bIns="77961" anchor="ctr"/>
          <a:lstStyle>
            <a:lvl1pPr defTabSz="3275013">
              <a:defRPr sz="4200">
                <a:solidFill>
                  <a:schemeClr val="tx1"/>
                </a:solidFill>
                <a:latin typeface="Arial" pitchFamily="34" charset="0"/>
                <a:ea typeface="ＭＳ Ｐゴシック" pitchFamily="34" charset="-128"/>
              </a:defRPr>
            </a:lvl1pPr>
            <a:lvl2pPr marL="742950" indent="-285750" defTabSz="3275013">
              <a:defRPr sz="4200">
                <a:solidFill>
                  <a:schemeClr val="tx1"/>
                </a:solidFill>
                <a:latin typeface="Arial" pitchFamily="34" charset="0"/>
                <a:ea typeface="ＭＳ Ｐゴシック" pitchFamily="34" charset="-128"/>
              </a:defRPr>
            </a:lvl2pPr>
            <a:lvl3pPr marL="1143000" indent="-228600" defTabSz="3275013">
              <a:defRPr sz="4200">
                <a:solidFill>
                  <a:schemeClr val="tx1"/>
                </a:solidFill>
                <a:latin typeface="Arial" pitchFamily="34" charset="0"/>
                <a:ea typeface="ＭＳ Ｐゴシック" pitchFamily="34" charset="-128"/>
              </a:defRPr>
            </a:lvl3pPr>
            <a:lvl4pPr marL="1600200" indent="-228600" defTabSz="3275013">
              <a:defRPr sz="4200">
                <a:solidFill>
                  <a:schemeClr val="tx1"/>
                </a:solidFill>
                <a:latin typeface="Arial" pitchFamily="34" charset="0"/>
                <a:ea typeface="ＭＳ Ｐゴシック" pitchFamily="34" charset="-128"/>
              </a:defRPr>
            </a:lvl4pPr>
            <a:lvl5pPr marL="2057400" indent="-228600" defTabSz="3275013">
              <a:defRPr sz="4200">
                <a:solidFill>
                  <a:schemeClr val="tx1"/>
                </a:solidFill>
                <a:latin typeface="Arial" pitchFamily="34" charset="0"/>
                <a:ea typeface="ＭＳ Ｐゴシック" pitchFamily="34" charset="-128"/>
              </a:defRPr>
            </a:lvl5pPr>
            <a:lvl6pPr marL="2514600" indent="-228600" defTabSz="3275013" eaLnBrk="0" fontAlgn="base" hangingPunct="0">
              <a:spcBef>
                <a:spcPct val="0"/>
              </a:spcBef>
              <a:spcAft>
                <a:spcPct val="0"/>
              </a:spcAft>
              <a:defRPr sz="4200">
                <a:solidFill>
                  <a:schemeClr val="tx1"/>
                </a:solidFill>
                <a:latin typeface="Arial" pitchFamily="34" charset="0"/>
                <a:ea typeface="ＭＳ Ｐゴシック" pitchFamily="34" charset="-128"/>
              </a:defRPr>
            </a:lvl6pPr>
            <a:lvl7pPr marL="2971800" indent="-228600" defTabSz="3275013" eaLnBrk="0" fontAlgn="base" hangingPunct="0">
              <a:spcBef>
                <a:spcPct val="0"/>
              </a:spcBef>
              <a:spcAft>
                <a:spcPct val="0"/>
              </a:spcAft>
              <a:defRPr sz="4200">
                <a:solidFill>
                  <a:schemeClr val="tx1"/>
                </a:solidFill>
                <a:latin typeface="Arial" pitchFamily="34" charset="0"/>
                <a:ea typeface="ＭＳ Ｐゴシック" pitchFamily="34" charset="-128"/>
              </a:defRPr>
            </a:lvl7pPr>
            <a:lvl8pPr marL="3429000" indent="-228600" defTabSz="3275013" eaLnBrk="0" fontAlgn="base" hangingPunct="0">
              <a:spcBef>
                <a:spcPct val="0"/>
              </a:spcBef>
              <a:spcAft>
                <a:spcPct val="0"/>
              </a:spcAft>
              <a:defRPr sz="4200">
                <a:solidFill>
                  <a:schemeClr val="tx1"/>
                </a:solidFill>
                <a:latin typeface="Arial" pitchFamily="34" charset="0"/>
                <a:ea typeface="ＭＳ Ｐゴシック" pitchFamily="34" charset="-128"/>
              </a:defRPr>
            </a:lvl8pPr>
            <a:lvl9pPr marL="3886200" indent="-228600" defTabSz="3275013" eaLnBrk="0" fontAlgn="base" hangingPunct="0">
              <a:spcBef>
                <a:spcPct val="0"/>
              </a:spcBef>
              <a:spcAft>
                <a:spcPct val="0"/>
              </a:spcAft>
              <a:defRPr sz="4200">
                <a:solidFill>
                  <a:schemeClr val="tx1"/>
                </a:solidFill>
                <a:latin typeface="Arial" pitchFamily="34" charset="0"/>
                <a:ea typeface="ＭＳ Ｐゴシック" pitchFamily="34" charset="-128"/>
              </a:defRPr>
            </a:lvl9pPr>
          </a:lstStyle>
          <a:p>
            <a:pPr algn="ctr" eaLnBrk="1" hangingPunct="1">
              <a:defRPr/>
            </a:pPr>
            <a:r>
              <a:rPr lang="en-US" altLang="en-US" sz="6600" dirty="0">
                <a:solidFill>
                  <a:srgbClr val="002664"/>
                </a:solidFill>
                <a:effectLst>
                  <a:outerShdw blurRad="38100" dist="38100" dir="2700000" algn="tl">
                    <a:srgbClr val="000000"/>
                  </a:outerShdw>
                </a:effectLst>
                <a:latin typeface="Calibri" panose="020F0502020204030204" pitchFamily="34" charset="0"/>
                <a:cs typeface="Calibri" panose="020F0502020204030204" pitchFamily="34" charset="0"/>
              </a:rPr>
              <a:t>FUNDING</a:t>
            </a:r>
          </a:p>
        </p:txBody>
      </p:sp>
      <p:sp>
        <p:nvSpPr>
          <p:cNvPr id="1074" name="Rectangle 749">
            <a:extLst>
              <a:ext uri="{FF2B5EF4-FFF2-40B4-BE49-F238E27FC236}">
                <a16:creationId xmlns:a16="http://schemas.microsoft.com/office/drawing/2014/main" id="{01C0F1B6-9F58-4877-8F8C-064AD9149908}"/>
              </a:ext>
            </a:extLst>
          </p:cNvPr>
          <p:cNvSpPr>
            <a:spLocks noChangeArrowheads="1"/>
          </p:cNvSpPr>
          <p:nvPr/>
        </p:nvSpPr>
        <p:spPr bwMode="auto">
          <a:xfrm>
            <a:off x="21553485" y="39472432"/>
            <a:ext cx="10357601" cy="787270"/>
          </a:xfrm>
          <a:prstGeom prst="rect">
            <a:avLst/>
          </a:prstGeom>
          <a:solidFill>
            <a:srgbClr val="7F9CCC">
              <a:alpha val="54901"/>
            </a:srgbClr>
          </a:solidFill>
          <a:ln w="9525">
            <a:noFill/>
            <a:miter lim="800000"/>
            <a:headEnd/>
            <a:tailEnd/>
          </a:ln>
        </p:spPr>
        <p:txBody>
          <a:bodyPr wrap="none" lIns="155923" tIns="77961" rIns="155923" bIns="77961" anchor="ctr"/>
          <a:lstStyle>
            <a:lvl1pPr defTabSz="3275013">
              <a:defRPr sz="4200">
                <a:solidFill>
                  <a:schemeClr val="tx1"/>
                </a:solidFill>
                <a:latin typeface="Arial" pitchFamily="34" charset="0"/>
                <a:ea typeface="ＭＳ Ｐゴシック" pitchFamily="34" charset="-128"/>
              </a:defRPr>
            </a:lvl1pPr>
            <a:lvl2pPr marL="742950" indent="-285750" defTabSz="3275013">
              <a:defRPr sz="4200">
                <a:solidFill>
                  <a:schemeClr val="tx1"/>
                </a:solidFill>
                <a:latin typeface="Arial" pitchFamily="34" charset="0"/>
                <a:ea typeface="ＭＳ Ｐゴシック" pitchFamily="34" charset="-128"/>
              </a:defRPr>
            </a:lvl2pPr>
            <a:lvl3pPr marL="1143000" indent="-228600" defTabSz="3275013">
              <a:defRPr sz="4200">
                <a:solidFill>
                  <a:schemeClr val="tx1"/>
                </a:solidFill>
                <a:latin typeface="Arial" pitchFamily="34" charset="0"/>
                <a:ea typeface="ＭＳ Ｐゴシック" pitchFamily="34" charset="-128"/>
              </a:defRPr>
            </a:lvl3pPr>
            <a:lvl4pPr marL="1600200" indent="-228600" defTabSz="3275013">
              <a:defRPr sz="4200">
                <a:solidFill>
                  <a:schemeClr val="tx1"/>
                </a:solidFill>
                <a:latin typeface="Arial" pitchFamily="34" charset="0"/>
                <a:ea typeface="ＭＳ Ｐゴシック" pitchFamily="34" charset="-128"/>
              </a:defRPr>
            </a:lvl4pPr>
            <a:lvl5pPr marL="2057400" indent="-228600" defTabSz="3275013">
              <a:defRPr sz="4200">
                <a:solidFill>
                  <a:schemeClr val="tx1"/>
                </a:solidFill>
                <a:latin typeface="Arial" pitchFamily="34" charset="0"/>
                <a:ea typeface="ＭＳ Ｐゴシック" pitchFamily="34" charset="-128"/>
              </a:defRPr>
            </a:lvl5pPr>
            <a:lvl6pPr marL="2514600" indent="-228600" defTabSz="3275013" eaLnBrk="0" fontAlgn="base" hangingPunct="0">
              <a:spcBef>
                <a:spcPct val="0"/>
              </a:spcBef>
              <a:spcAft>
                <a:spcPct val="0"/>
              </a:spcAft>
              <a:defRPr sz="4200">
                <a:solidFill>
                  <a:schemeClr val="tx1"/>
                </a:solidFill>
                <a:latin typeface="Arial" pitchFamily="34" charset="0"/>
                <a:ea typeface="ＭＳ Ｐゴシック" pitchFamily="34" charset="-128"/>
              </a:defRPr>
            </a:lvl6pPr>
            <a:lvl7pPr marL="2971800" indent="-228600" defTabSz="3275013" eaLnBrk="0" fontAlgn="base" hangingPunct="0">
              <a:spcBef>
                <a:spcPct val="0"/>
              </a:spcBef>
              <a:spcAft>
                <a:spcPct val="0"/>
              </a:spcAft>
              <a:defRPr sz="4200">
                <a:solidFill>
                  <a:schemeClr val="tx1"/>
                </a:solidFill>
                <a:latin typeface="Arial" pitchFamily="34" charset="0"/>
                <a:ea typeface="ＭＳ Ｐゴシック" pitchFamily="34" charset="-128"/>
              </a:defRPr>
            </a:lvl7pPr>
            <a:lvl8pPr marL="3429000" indent="-228600" defTabSz="3275013" eaLnBrk="0" fontAlgn="base" hangingPunct="0">
              <a:spcBef>
                <a:spcPct val="0"/>
              </a:spcBef>
              <a:spcAft>
                <a:spcPct val="0"/>
              </a:spcAft>
              <a:defRPr sz="4200">
                <a:solidFill>
                  <a:schemeClr val="tx1"/>
                </a:solidFill>
                <a:latin typeface="Arial" pitchFamily="34" charset="0"/>
                <a:ea typeface="ＭＳ Ｐゴシック" pitchFamily="34" charset="-128"/>
              </a:defRPr>
            </a:lvl8pPr>
            <a:lvl9pPr marL="3886200" indent="-228600" defTabSz="3275013" eaLnBrk="0" fontAlgn="base" hangingPunct="0">
              <a:spcBef>
                <a:spcPct val="0"/>
              </a:spcBef>
              <a:spcAft>
                <a:spcPct val="0"/>
              </a:spcAft>
              <a:defRPr sz="4200">
                <a:solidFill>
                  <a:schemeClr val="tx1"/>
                </a:solidFill>
                <a:latin typeface="Arial" pitchFamily="34" charset="0"/>
                <a:ea typeface="ＭＳ Ｐゴシック" pitchFamily="34" charset="-128"/>
              </a:defRPr>
            </a:lvl9pPr>
          </a:lstStyle>
          <a:p>
            <a:pPr algn="ctr" eaLnBrk="1" hangingPunct="1">
              <a:defRPr/>
            </a:pPr>
            <a:r>
              <a:rPr lang="en-US" altLang="en-US" sz="6600" dirty="0">
                <a:solidFill>
                  <a:srgbClr val="002664"/>
                </a:solidFill>
                <a:effectLst>
                  <a:outerShdw blurRad="38100" dist="38100" dir="2700000" algn="tl">
                    <a:srgbClr val="000000"/>
                  </a:outerShdw>
                </a:effectLst>
                <a:latin typeface="Calibri" panose="020F0502020204030204" pitchFamily="34" charset="0"/>
                <a:cs typeface="Calibri" panose="020F0502020204030204" pitchFamily="34" charset="0"/>
              </a:rPr>
              <a:t>REFERENCES</a:t>
            </a:r>
          </a:p>
        </p:txBody>
      </p:sp>
      <p:sp>
        <p:nvSpPr>
          <p:cNvPr id="58" name="Rectangle 749"/>
          <p:cNvSpPr>
            <a:spLocks noChangeArrowheads="1"/>
          </p:cNvSpPr>
          <p:nvPr/>
        </p:nvSpPr>
        <p:spPr bwMode="auto">
          <a:xfrm>
            <a:off x="91440" y="13152138"/>
            <a:ext cx="15791688" cy="1235251"/>
          </a:xfrm>
          <a:prstGeom prst="rect">
            <a:avLst/>
          </a:prstGeom>
          <a:solidFill>
            <a:srgbClr val="7F9CCC">
              <a:alpha val="54901"/>
            </a:srgbClr>
          </a:solidFill>
          <a:ln w="9525">
            <a:noFill/>
            <a:miter lim="800000"/>
            <a:headEnd/>
            <a:tailEnd/>
          </a:ln>
        </p:spPr>
        <p:txBody>
          <a:bodyPr wrap="none" lIns="155923" tIns="77961" rIns="155923" bIns="77961" anchor="ctr"/>
          <a:lstStyle>
            <a:lvl1pPr defTabSz="3275013">
              <a:defRPr sz="4200">
                <a:solidFill>
                  <a:schemeClr val="tx1"/>
                </a:solidFill>
                <a:latin typeface="Arial" pitchFamily="34" charset="0"/>
                <a:ea typeface="ＭＳ Ｐゴシック" pitchFamily="34" charset="-128"/>
              </a:defRPr>
            </a:lvl1pPr>
            <a:lvl2pPr marL="742950" indent="-285750" defTabSz="3275013">
              <a:defRPr sz="4200">
                <a:solidFill>
                  <a:schemeClr val="tx1"/>
                </a:solidFill>
                <a:latin typeface="Arial" pitchFamily="34" charset="0"/>
                <a:ea typeface="ＭＳ Ｐゴシック" pitchFamily="34" charset="-128"/>
              </a:defRPr>
            </a:lvl2pPr>
            <a:lvl3pPr marL="1143000" indent="-228600" defTabSz="3275013">
              <a:defRPr sz="4200">
                <a:solidFill>
                  <a:schemeClr val="tx1"/>
                </a:solidFill>
                <a:latin typeface="Arial" pitchFamily="34" charset="0"/>
                <a:ea typeface="ＭＳ Ｐゴシック" pitchFamily="34" charset="-128"/>
              </a:defRPr>
            </a:lvl3pPr>
            <a:lvl4pPr marL="1600200" indent="-228600" defTabSz="3275013">
              <a:defRPr sz="4200">
                <a:solidFill>
                  <a:schemeClr val="tx1"/>
                </a:solidFill>
                <a:latin typeface="Arial" pitchFamily="34" charset="0"/>
                <a:ea typeface="ＭＳ Ｐゴシック" pitchFamily="34" charset="-128"/>
              </a:defRPr>
            </a:lvl4pPr>
            <a:lvl5pPr marL="2057400" indent="-228600" defTabSz="3275013">
              <a:defRPr sz="4200">
                <a:solidFill>
                  <a:schemeClr val="tx1"/>
                </a:solidFill>
                <a:latin typeface="Arial" pitchFamily="34" charset="0"/>
                <a:ea typeface="ＭＳ Ｐゴシック" pitchFamily="34" charset="-128"/>
              </a:defRPr>
            </a:lvl5pPr>
            <a:lvl6pPr marL="2514600" indent="-228600" defTabSz="3275013" eaLnBrk="0" fontAlgn="base" hangingPunct="0">
              <a:spcBef>
                <a:spcPct val="0"/>
              </a:spcBef>
              <a:spcAft>
                <a:spcPct val="0"/>
              </a:spcAft>
              <a:defRPr sz="4200">
                <a:solidFill>
                  <a:schemeClr val="tx1"/>
                </a:solidFill>
                <a:latin typeface="Arial" pitchFamily="34" charset="0"/>
                <a:ea typeface="ＭＳ Ｐゴシック" pitchFamily="34" charset="-128"/>
              </a:defRPr>
            </a:lvl6pPr>
            <a:lvl7pPr marL="2971800" indent="-228600" defTabSz="3275013" eaLnBrk="0" fontAlgn="base" hangingPunct="0">
              <a:spcBef>
                <a:spcPct val="0"/>
              </a:spcBef>
              <a:spcAft>
                <a:spcPct val="0"/>
              </a:spcAft>
              <a:defRPr sz="4200">
                <a:solidFill>
                  <a:schemeClr val="tx1"/>
                </a:solidFill>
                <a:latin typeface="Arial" pitchFamily="34" charset="0"/>
                <a:ea typeface="ＭＳ Ｐゴシック" pitchFamily="34" charset="-128"/>
              </a:defRPr>
            </a:lvl7pPr>
            <a:lvl8pPr marL="3429000" indent="-228600" defTabSz="3275013" eaLnBrk="0" fontAlgn="base" hangingPunct="0">
              <a:spcBef>
                <a:spcPct val="0"/>
              </a:spcBef>
              <a:spcAft>
                <a:spcPct val="0"/>
              </a:spcAft>
              <a:defRPr sz="4200">
                <a:solidFill>
                  <a:schemeClr val="tx1"/>
                </a:solidFill>
                <a:latin typeface="Arial" pitchFamily="34" charset="0"/>
                <a:ea typeface="ＭＳ Ｐゴシック" pitchFamily="34" charset="-128"/>
              </a:defRPr>
            </a:lvl8pPr>
            <a:lvl9pPr marL="3886200" indent="-228600" defTabSz="3275013" eaLnBrk="0" fontAlgn="base" hangingPunct="0">
              <a:spcBef>
                <a:spcPct val="0"/>
              </a:spcBef>
              <a:spcAft>
                <a:spcPct val="0"/>
              </a:spcAft>
              <a:defRPr sz="4200">
                <a:solidFill>
                  <a:schemeClr val="tx1"/>
                </a:solidFill>
                <a:latin typeface="Arial" pitchFamily="34" charset="0"/>
                <a:ea typeface="ＭＳ Ｐゴシック" pitchFamily="34" charset="-128"/>
              </a:defRPr>
            </a:lvl9pPr>
          </a:lstStyle>
          <a:p>
            <a:pPr algn="ctr" eaLnBrk="1" hangingPunct="1">
              <a:defRPr/>
            </a:pPr>
            <a:r>
              <a:rPr lang="en-US" altLang="en-US" sz="6600" dirty="0">
                <a:solidFill>
                  <a:srgbClr val="002664"/>
                </a:solidFill>
                <a:effectLst>
                  <a:outerShdw blurRad="38100" dist="38100" dir="2700000" algn="tl">
                    <a:srgbClr val="000000"/>
                  </a:outerShdw>
                </a:effectLst>
                <a:latin typeface="Calibri" panose="020F0502020204030204" pitchFamily="34" charset="0"/>
                <a:cs typeface="Calibri" panose="020F0502020204030204" pitchFamily="34" charset="0"/>
              </a:rPr>
              <a:t>BACKGROUND &amp; OBJECTIVES </a:t>
            </a:r>
          </a:p>
        </p:txBody>
      </p:sp>
      <p:sp>
        <p:nvSpPr>
          <p:cNvPr id="704" name="Rectangle 69">
            <a:extLst>
              <a:ext uri="{FF2B5EF4-FFF2-40B4-BE49-F238E27FC236}">
                <a16:creationId xmlns:a16="http://schemas.microsoft.com/office/drawing/2014/main" id="{DA2C46BB-A890-432E-8390-57A6F511EC50}"/>
              </a:ext>
            </a:extLst>
          </p:cNvPr>
          <p:cNvSpPr>
            <a:spLocks noChangeArrowheads="1"/>
          </p:cNvSpPr>
          <p:nvPr/>
        </p:nvSpPr>
        <p:spPr bwMode="auto">
          <a:xfrm>
            <a:off x="91440" y="26383748"/>
            <a:ext cx="15791688" cy="6698082"/>
          </a:xfrm>
          <a:prstGeom prst="rect">
            <a:avLst/>
          </a:prstGeom>
          <a:noFill/>
          <a:ln w="9525">
            <a:noFill/>
            <a:round/>
            <a:headEnd/>
            <a:tailEnd/>
          </a:ln>
          <a:extLst>
            <a:ext uri="{909E8E84-426E-40DD-AFC4-6F175D3DCCD1}">
              <a14:hiddenFill xmlns:a14="http://schemas.microsoft.com/office/drawing/2010/main">
                <a:solidFill>
                  <a:srgbClr val="FFFFFF"/>
                </a:solidFill>
              </a14:hiddenFill>
            </a:ext>
          </a:extLst>
        </p:spPr>
        <p:txBody>
          <a:bodyPr wrap="square" lIns="182880" tIns="182880" rIns="274320" bIns="182880" anchor="t" anchorCtr="0"/>
          <a:lstStyle>
            <a:lvl1pPr defTabSz="3035300">
              <a:defRPr sz="4200">
                <a:solidFill>
                  <a:schemeClr val="tx1"/>
                </a:solidFill>
                <a:latin typeface="Arial" pitchFamily="34" charset="0"/>
                <a:ea typeface="MS PGothic" pitchFamily="34" charset="-128"/>
              </a:defRPr>
            </a:lvl1pPr>
            <a:lvl2pPr marL="742950" indent="-285750" defTabSz="3035300">
              <a:defRPr sz="4200">
                <a:solidFill>
                  <a:schemeClr val="tx1"/>
                </a:solidFill>
                <a:latin typeface="Arial" pitchFamily="34" charset="0"/>
                <a:ea typeface="MS PGothic" pitchFamily="34" charset="-128"/>
              </a:defRPr>
            </a:lvl2pPr>
            <a:lvl3pPr marL="1143000" indent="-228600" defTabSz="3035300">
              <a:defRPr sz="4200">
                <a:solidFill>
                  <a:schemeClr val="tx1"/>
                </a:solidFill>
                <a:latin typeface="Arial" pitchFamily="34" charset="0"/>
                <a:ea typeface="MS PGothic" pitchFamily="34" charset="-128"/>
              </a:defRPr>
            </a:lvl3pPr>
            <a:lvl4pPr marL="1600200" indent="-228600" defTabSz="3035300">
              <a:defRPr sz="4200">
                <a:solidFill>
                  <a:schemeClr val="tx1"/>
                </a:solidFill>
                <a:latin typeface="Arial" pitchFamily="34" charset="0"/>
                <a:ea typeface="MS PGothic" pitchFamily="34" charset="-128"/>
              </a:defRPr>
            </a:lvl4pPr>
            <a:lvl5pPr marL="2057400" indent="-228600" defTabSz="3035300">
              <a:defRPr sz="4200">
                <a:solidFill>
                  <a:schemeClr val="tx1"/>
                </a:solidFill>
                <a:latin typeface="Arial" pitchFamily="34" charset="0"/>
                <a:ea typeface="MS PGothic" pitchFamily="34" charset="-128"/>
              </a:defRPr>
            </a:lvl5pPr>
            <a:lvl6pPr marL="2514600" indent="-228600" defTabSz="3035300" eaLnBrk="0" fontAlgn="base" hangingPunct="0">
              <a:spcBef>
                <a:spcPct val="0"/>
              </a:spcBef>
              <a:spcAft>
                <a:spcPct val="0"/>
              </a:spcAft>
              <a:defRPr sz="4200">
                <a:solidFill>
                  <a:schemeClr val="tx1"/>
                </a:solidFill>
                <a:latin typeface="Arial" pitchFamily="34" charset="0"/>
                <a:ea typeface="MS PGothic" pitchFamily="34" charset="-128"/>
              </a:defRPr>
            </a:lvl6pPr>
            <a:lvl7pPr marL="2971800" indent="-228600" defTabSz="3035300" eaLnBrk="0" fontAlgn="base" hangingPunct="0">
              <a:spcBef>
                <a:spcPct val="0"/>
              </a:spcBef>
              <a:spcAft>
                <a:spcPct val="0"/>
              </a:spcAft>
              <a:defRPr sz="4200">
                <a:solidFill>
                  <a:schemeClr val="tx1"/>
                </a:solidFill>
                <a:latin typeface="Arial" pitchFamily="34" charset="0"/>
                <a:ea typeface="MS PGothic" pitchFamily="34" charset="-128"/>
              </a:defRPr>
            </a:lvl7pPr>
            <a:lvl8pPr marL="3429000" indent="-228600" defTabSz="3035300" eaLnBrk="0" fontAlgn="base" hangingPunct="0">
              <a:spcBef>
                <a:spcPct val="0"/>
              </a:spcBef>
              <a:spcAft>
                <a:spcPct val="0"/>
              </a:spcAft>
              <a:defRPr sz="4200">
                <a:solidFill>
                  <a:schemeClr val="tx1"/>
                </a:solidFill>
                <a:latin typeface="Arial" pitchFamily="34" charset="0"/>
                <a:ea typeface="MS PGothic" pitchFamily="34" charset="-128"/>
              </a:defRPr>
            </a:lvl8pPr>
            <a:lvl9pPr marL="3886200" indent="-228600" defTabSz="3035300" eaLnBrk="0" fontAlgn="base" hangingPunct="0">
              <a:spcBef>
                <a:spcPct val="0"/>
              </a:spcBef>
              <a:spcAft>
                <a:spcPct val="0"/>
              </a:spcAft>
              <a:defRPr sz="4200">
                <a:solidFill>
                  <a:schemeClr val="tx1"/>
                </a:solidFill>
                <a:latin typeface="Arial" pitchFamily="34" charset="0"/>
                <a:ea typeface="MS PGothic" pitchFamily="34" charset="-128"/>
              </a:defRPr>
            </a:lvl9pPr>
          </a:lstStyle>
          <a:p>
            <a:pPr marL="0" marR="0" algn="just">
              <a:spcBef>
                <a:spcPts val="0"/>
              </a:spcBef>
              <a:spcAft>
                <a:spcPts val="800"/>
              </a:spcAft>
            </a:pPr>
            <a:r>
              <a:rPr lang="en-US" sz="1800" b="1" i="1" dirty="0">
                <a:latin typeface="Calibri" panose="020F0502020204030204" pitchFamily="34" charset="0"/>
                <a:ea typeface="Calibri" panose="020F0502020204030204" pitchFamily="34" charset="0"/>
                <a:cs typeface="Calibri" panose="020F0502020204030204" pitchFamily="34" charset="0"/>
              </a:rPr>
              <a:t>Bioinformatic Processing. </a:t>
            </a:r>
            <a:r>
              <a:rPr lang="en-US" sz="1800" dirty="0">
                <a:effectLst/>
                <a:latin typeface="Calibri" panose="020F0502020204030204" pitchFamily="34" charset="0"/>
                <a:ea typeface="Calibri" panose="020F0502020204030204" pitchFamily="34" charset="0"/>
                <a:cs typeface="Calibri" panose="020F0502020204030204" pitchFamily="34" charset="0"/>
              </a:rPr>
              <a:t>I</a:t>
            </a:r>
            <a:r>
              <a:rPr lang="en-US" sz="1800" dirty="0">
                <a:latin typeface="Calibri" panose="020F0502020204030204" pitchFamily="34" charset="0"/>
                <a:ea typeface="Calibri" panose="020F0502020204030204" pitchFamily="34" charset="0"/>
                <a:cs typeface="Calibri" panose="020F0502020204030204" pitchFamily="34" charset="0"/>
              </a:rPr>
              <a:t>llumina derived</a:t>
            </a:r>
            <a:r>
              <a:rPr lang="en-US" sz="1800" dirty="0">
                <a:effectLst/>
                <a:latin typeface="Calibri" panose="020F0502020204030204" pitchFamily="34" charset="0"/>
                <a:ea typeface="Calibri" panose="020F0502020204030204" pitchFamily="34" charset="0"/>
                <a:cs typeface="Calibri" panose="020F0502020204030204" pitchFamily="34" charset="0"/>
              </a:rPr>
              <a:t> </a:t>
            </a:r>
            <a:r>
              <a:rPr lang="en-US" sz="1800" dirty="0">
                <a:latin typeface="Calibri" panose="020F0502020204030204" pitchFamily="34" charset="0"/>
                <a:ea typeface="Calibri" panose="020F0502020204030204" pitchFamily="34" charset="0"/>
                <a:cs typeface="Calibri" panose="020F0502020204030204" pitchFamily="34" charset="0"/>
              </a:rPr>
              <a:t>metatranscriptome sequencing </a:t>
            </a:r>
            <a:r>
              <a:rPr lang="en-US" sz="1800" dirty="0">
                <a:effectLst/>
                <a:latin typeface="Calibri" panose="020F0502020204030204" pitchFamily="34" charset="0"/>
                <a:ea typeface="Calibri" panose="020F0502020204030204" pitchFamily="34" charset="0"/>
                <a:cs typeface="Calibri" panose="020F0502020204030204" pitchFamily="34" charset="0"/>
              </a:rPr>
              <a:t>reads were obtained from the National Center for Biotechnology Information (NCBI) Sequence Read Archive (SRA) or the China National Center for Bioinformation (CNCB) National Genomics Data Center (NGDC), trimmed, and assessed for quality before and after using </a:t>
            </a:r>
            <a:r>
              <a:rPr lang="en-US" sz="1800" dirty="0" err="1">
                <a:effectLst/>
                <a:latin typeface="Calibri" panose="020F0502020204030204" pitchFamily="34" charset="0"/>
                <a:ea typeface="Calibri" panose="020F0502020204030204" pitchFamily="34" charset="0"/>
                <a:cs typeface="Calibri" panose="020F0502020204030204" pitchFamily="34" charset="0"/>
              </a:rPr>
              <a:t>FastQC</a:t>
            </a:r>
            <a:r>
              <a:rPr lang="en-US" sz="1800" dirty="0">
                <a:effectLst/>
                <a:latin typeface="Calibri" panose="020F0502020204030204" pitchFamily="34" charset="0"/>
                <a:ea typeface="Calibri" panose="020F0502020204030204" pitchFamily="34" charset="0"/>
                <a:cs typeface="Calibri" panose="020F0502020204030204" pitchFamily="34" charset="0"/>
              </a:rPr>
              <a:t> and </a:t>
            </a:r>
            <a:r>
              <a:rPr lang="en-US" sz="1800" dirty="0" err="1">
                <a:effectLst/>
                <a:latin typeface="Calibri" panose="020F0502020204030204" pitchFamily="34" charset="0"/>
                <a:ea typeface="Calibri" panose="020F0502020204030204" pitchFamily="34" charset="0"/>
                <a:cs typeface="Calibri" panose="020F0502020204030204" pitchFamily="34" charset="0"/>
              </a:rPr>
              <a:t>Trimmomatic</a:t>
            </a:r>
            <a:r>
              <a:rPr lang="en-US" sz="1800" dirty="0">
                <a:effectLst/>
                <a:latin typeface="Calibri" panose="020F0502020204030204" pitchFamily="34" charset="0"/>
                <a:ea typeface="Calibri" panose="020F0502020204030204" pitchFamily="34" charset="0"/>
                <a:cs typeface="Calibri" panose="020F0502020204030204" pitchFamily="34" charset="0"/>
              </a:rPr>
              <a:t>. To control for different sequencing approaches by dataset (e.g., datasets being paired, or single-end reads), all paired-end reads were merged with FLASH (11) and concatenated with unmerged reads into one </a:t>
            </a:r>
            <a:r>
              <a:rPr lang="en-US" sz="1800" dirty="0" err="1">
                <a:effectLst/>
                <a:latin typeface="Calibri" panose="020F0502020204030204" pitchFamily="34" charset="0"/>
                <a:ea typeface="Calibri" panose="020F0502020204030204" pitchFamily="34" charset="0"/>
                <a:cs typeface="Calibri" panose="020F0502020204030204" pitchFamily="34" charset="0"/>
              </a:rPr>
              <a:t>fastq</a:t>
            </a:r>
            <a:r>
              <a:rPr lang="en-US" sz="1800" dirty="0">
                <a:effectLst/>
                <a:latin typeface="Calibri" panose="020F0502020204030204" pitchFamily="34" charset="0"/>
                <a:ea typeface="Calibri" panose="020F0502020204030204" pitchFamily="34" charset="0"/>
                <a:cs typeface="Calibri" panose="020F0502020204030204" pitchFamily="34" charset="0"/>
              </a:rPr>
              <a:t> file per sample, and low-complexity sequences were removed with </a:t>
            </a:r>
            <a:r>
              <a:rPr lang="en-US" sz="1800" dirty="0" err="1">
                <a:effectLst/>
                <a:latin typeface="Calibri" panose="020F0502020204030204" pitchFamily="34" charset="0"/>
                <a:ea typeface="Calibri" panose="020F0502020204030204" pitchFamily="34" charset="0"/>
                <a:cs typeface="Calibri" panose="020F0502020204030204" pitchFamily="34" charset="0"/>
              </a:rPr>
              <a:t>fastp</a:t>
            </a:r>
            <a:r>
              <a:rPr lang="en-US" sz="1800" dirty="0">
                <a:effectLst/>
                <a:latin typeface="Calibri" panose="020F0502020204030204" pitchFamily="34" charset="0"/>
                <a:ea typeface="Calibri" panose="020F0502020204030204" pitchFamily="34" charset="0"/>
                <a:cs typeface="Calibri" panose="020F0502020204030204" pitchFamily="34" charset="0"/>
              </a:rPr>
              <a:t>. Taxonomic classification was subsequently performed with Kraken2 utilizing the standard database + SARS CoV2. Classified </a:t>
            </a:r>
            <a:r>
              <a:rPr lang="en-US" sz="1800" dirty="0" err="1">
                <a:effectLst/>
                <a:latin typeface="Calibri" panose="020F0502020204030204" pitchFamily="34" charset="0"/>
                <a:ea typeface="Calibri" panose="020F0502020204030204" pitchFamily="34" charset="0"/>
                <a:cs typeface="Calibri" panose="020F0502020204030204" pitchFamily="34" charset="0"/>
              </a:rPr>
              <a:t>fastq</a:t>
            </a:r>
            <a:r>
              <a:rPr lang="en-US" sz="1800" dirty="0">
                <a:effectLst/>
                <a:latin typeface="Calibri" panose="020F0502020204030204" pitchFamily="34" charset="0"/>
                <a:ea typeface="Calibri" panose="020F0502020204030204" pitchFamily="34" charset="0"/>
                <a:cs typeface="Calibri" panose="020F0502020204030204" pitchFamily="34" charset="0"/>
              </a:rPr>
              <a:t> datasets were filtered of any human and </a:t>
            </a:r>
            <a:r>
              <a:rPr lang="en-US" sz="1800" dirty="0" err="1">
                <a:effectLst/>
                <a:latin typeface="Calibri" panose="020F0502020204030204" pitchFamily="34" charset="0"/>
                <a:ea typeface="Calibri" panose="020F0502020204030204" pitchFamily="34" charset="0"/>
                <a:cs typeface="Calibri" panose="020F0502020204030204" pitchFamily="34" charset="0"/>
              </a:rPr>
              <a:t>phix</a:t>
            </a:r>
            <a:r>
              <a:rPr lang="en-US" sz="1800" dirty="0">
                <a:effectLst/>
                <a:latin typeface="Calibri" panose="020F0502020204030204" pitchFamily="34" charset="0"/>
                <a:ea typeface="Calibri" panose="020F0502020204030204" pitchFamily="34" charset="0"/>
                <a:cs typeface="Calibri" panose="020F0502020204030204" pitchFamily="34" charset="0"/>
              </a:rPr>
              <a:t> classified reads and analyzed with </a:t>
            </a:r>
            <a:r>
              <a:rPr lang="en-US" sz="1800" dirty="0" err="1">
                <a:effectLst/>
                <a:latin typeface="Calibri" panose="020F0502020204030204" pitchFamily="34" charset="0"/>
                <a:ea typeface="Calibri" panose="020F0502020204030204" pitchFamily="34" charset="0"/>
                <a:cs typeface="Calibri" panose="020F0502020204030204" pitchFamily="34" charset="0"/>
              </a:rPr>
              <a:t>SeqScreen</a:t>
            </a:r>
            <a:r>
              <a:rPr lang="en-US" sz="1800" dirty="0">
                <a:effectLst/>
                <a:latin typeface="Calibri" panose="020F0502020204030204" pitchFamily="34" charset="0"/>
                <a:ea typeface="Calibri" panose="020F0502020204030204" pitchFamily="34" charset="0"/>
                <a:cs typeface="Calibri" panose="020F0502020204030204" pitchFamily="34" charset="0"/>
              </a:rPr>
              <a:t> to obtain a list of leaf-node molecular function and biological process Gene Ontology (GO) terms present within each of the samples. The </a:t>
            </a:r>
            <a:r>
              <a:rPr lang="en-US" sz="1800" dirty="0" err="1">
                <a:effectLst/>
                <a:latin typeface="Calibri" panose="020F0502020204030204" pitchFamily="34" charset="0"/>
                <a:ea typeface="Calibri" panose="020F0502020204030204" pitchFamily="34" charset="0"/>
                <a:cs typeface="Calibri" panose="020F0502020204030204" pitchFamily="34" charset="0"/>
              </a:rPr>
              <a:t>CoV</a:t>
            </a:r>
            <a:r>
              <a:rPr lang="en-US" sz="1800" dirty="0">
                <a:effectLst/>
                <a:latin typeface="Calibri" panose="020F0502020204030204" pitchFamily="34" charset="0"/>
                <a:ea typeface="Calibri" panose="020F0502020204030204" pitchFamily="34" charset="0"/>
                <a:cs typeface="Calibri" panose="020F0502020204030204" pitchFamily="34" charset="0"/>
              </a:rPr>
              <a:t>-IRT-Micro </a:t>
            </a:r>
            <a:r>
              <a:rPr lang="en-US" sz="1800" dirty="0" err="1">
                <a:effectLst/>
                <a:latin typeface="Calibri" panose="020F0502020204030204" pitchFamily="34" charset="0"/>
                <a:ea typeface="Calibri" panose="020F0502020204030204" pitchFamily="34" charset="0"/>
                <a:cs typeface="Calibri" panose="020F0502020204030204" pitchFamily="34" charset="0"/>
              </a:rPr>
              <a:t>conda</a:t>
            </a:r>
            <a:r>
              <a:rPr lang="en-US" sz="1800" dirty="0">
                <a:effectLst/>
                <a:latin typeface="Calibri" panose="020F0502020204030204" pitchFamily="34" charset="0"/>
                <a:ea typeface="Calibri" panose="020F0502020204030204" pitchFamily="34" charset="0"/>
                <a:cs typeface="Calibri" panose="020F0502020204030204" pitchFamily="34" charset="0"/>
              </a:rPr>
              <a:t> package (</a:t>
            </a:r>
            <a:r>
              <a:rPr lang="en-US" sz="1800" u="sng" dirty="0">
                <a:solidFill>
                  <a:srgbClr val="0563C1"/>
                </a:solidFill>
                <a:effectLst/>
                <a:latin typeface="Calibri" panose="020F0502020204030204" pitchFamily="34" charset="0"/>
                <a:ea typeface="Calibri" panose="020F0502020204030204" pitchFamily="34" charset="0"/>
                <a:cs typeface="Calibri" panose="020F0502020204030204" pitchFamily="34" charset="0"/>
                <a:hlinkClick r:id="rId5">
                  <a:extLst>
                    <a:ext uri="{A12FA001-AC4F-418D-AE19-62706E023703}">
                      <ahyp:hlinkClr xmlns:ahyp="http://schemas.microsoft.com/office/drawing/2018/hyperlinkcolor" val="tx"/>
                    </a:ext>
                  </a:extLst>
                </a:hlinkClick>
              </a:rPr>
              <a:t>https://github.com/AstrobioMike/CoV-IRT-Micro</a:t>
            </a:r>
            <a:r>
              <a:rPr lang="en-US" sz="1800" dirty="0">
                <a:effectLst/>
                <a:latin typeface="Calibri" panose="020F0502020204030204" pitchFamily="34" charset="0"/>
                <a:ea typeface="Calibri" panose="020F0502020204030204" pitchFamily="34" charset="0"/>
                <a:cs typeface="Calibri" panose="020F0502020204030204" pitchFamily="34" charset="0"/>
              </a:rPr>
              <a:t>) was used to propagate parent GO terms, parse </a:t>
            </a:r>
            <a:r>
              <a:rPr lang="en-US" sz="1800" dirty="0" err="1">
                <a:effectLst/>
                <a:latin typeface="Calibri" panose="020F0502020204030204" pitchFamily="34" charset="0"/>
                <a:ea typeface="Calibri" panose="020F0502020204030204" pitchFamily="34" charset="0"/>
                <a:cs typeface="Calibri" panose="020F0502020204030204" pitchFamily="34" charset="0"/>
              </a:rPr>
              <a:t>SeqScreen</a:t>
            </a:r>
            <a:r>
              <a:rPr lang="en-US" sz="1800" dirty="0">
                <a:effectLst/>
                <a:latin typeface="Calibri" panose="020F0502020204030204" pitchFamily="34" charset="0"/>
                <a:ea typeface="Calibri" panose="020F0502020204030204" pitchFamily="34" charset="0"/>
                <a:cs typeface="Calibri" panose="020F0502020204030204" pitchFamily="34" charset="0"/>
              </a:rPr>
              <a:t> outputs by taxonomic domain, and summarize Kraken2 taxonomic results and </a:t>
            </a:r>
            <a:r>
              <a:rPr lang="en-US" sz="1800" dirty="0" err="1">
                <a:effectLst/>
                <a:latin typeface="Calibri" panose="020F0502020204030204" pitchFamily="34" charset="0"/>
                <a:ea typeface="Calibri" panose="020F0502020204030204" pitchFamily="34" charset="0"/>
                <a:cs typeface="Calibri" panose="020F0502020204030204" pitchFamily="34" charset="0"/>
              </a:rPr>
              <a:t>SeqScreen</a:t>
            </a:r>
            <a:r>
              <a:rPr lang="en-US" sz="1800" dirty="0">
                <a:effectLst/>
                <a:latin typeface="Calibri" panose="020F0502020204030204" pitchFamily="34" charset="0"/>
                <a:ea typeface="Calibri" panose="020F0502020204030204" pitchFamily="34" charset="0"/>
                <a:cs typeface="Calibri" panose="020F0502020204030204" pitchFamily="34" charset="0"/>
              </a:rPr>
              <a:t>-reported protein identifiers. </a:t>
            </a:r>
          </a:p>
          <a:p>
            <a:pPr marL="0" marR="0" algn="just">
              <a:spcBef>
                <a:spcPts val="0"/>
              </a:spcBef>
              <a:spcAft>
                <a:spcPts val="1200"/>
              </a:spcAft>
            </a:pPr>
            <a:r>
              <a:rPr lang="en-US" sz="1800" b="1" i="1" dirty="0" err="1">
                <a:effectLst/>
                <a:latin typeface="Calibri" panose="020F0502020204030204" pitchFamily="34" charset="0"/>
                <a:ea typeface="Calibri" panose="020F0502020204030204" pitchFamily="34" charset="0"/>
                <a:cs typeface="Calibri" panose="020F0502020204030204" pitchFamily="34" charset="0"/>
              </a:rPr>
              <a:t>Metransciptome</a:t>
            </a:r>
            <a:r>
              <a:rPr lang="en-US" sz="1800" b="1" i="1" dirty="0">
                <a:effectLst/>
                <a:latin typeface="Calibri" panose="020F0502020204030204" pitchFamily="34" charset="0"/>
                <a:ea typeface="Calibri" panose="020F0502020204030204" pitchFamily="34" charset="0"/>
                <a:cs typeface="Calibri" panose="020F0502020204030204" pitchFamily="34" charset="0"/>
              </a:rPr>
              <a:t> Analysis</a:t>
            </a:r>
            <a:r>
              <a:rPr lang="en-US" sz="1800" dirty="0">
                <a:effectLst/>
                <a:latin typeface="Calibri" panose="020F0502020204030204" pitchFamily="34" charset="0"/>
                <a:ea typeface="Calibri" panose="020F0502020204030204" pitchFamily="34" charset="0"/>
                <a:cs typeface="Calibri" panose="020F0502020204030204" pitchFamily="34" charset="0"/>
              </a:rPr>
              <a:t>. Parent-propagated GO term counts, sample read counts, taxonomic classifications, and curated clinical metadata were imported into a working </a:t>
            </a:r>
            <a:r>
              <a:rPr lang="en-US" sz="1800" dirty="0" err="1">
                <a:effectLst/>
                <a:latin typeface="Calibri" panose="020F0502020204030204" pitchFamily="34" charset="0"/>
                <a:ea typeface="Calibri" panose="020F0502020204030204" pitchFamily="34" charset="0"/>
                <a:cs typeface="Calibri" panose="020F0502020204030204" pitchFamily="34" charset="0"/>
              </a:rPr>
              <a:t>phyloseq</a:t>
            </a:r>
            <a:r>
              <a:rPr lang="en-US" sz="1800" dirty="0">
                <a:effectLst/>
                <a:latin typeface="Calibri" panose="020F0502020204030204" pitchFamily="34" charset="0"/>
                <a:ea typeface="Calibri" panose="020F0502020204030204" pitchFamily="34" charset="0"/>
                <a:cs typeface="Calibri" panose="020F0502020204030204" pitchFamily="34" charset="0"/>
              </a:rPr>
              <a:t> object and removed of potential contamination whenever negative controls were present using the package </a:t>
            </a:r>
            <a:r>
              <a:rPr lang="en-US" sz="1800" dirty="0" err="1">
                <a:effectLst/>
                <a:latin typeface="Calibri" panose="020F0502020204030204" pitchFamily="34" charset="0"/>
                <a:ea typeface="Calibri" panose="020F0502020204030204" pitchFamily="34" charset="0"/>
                <a:cs typeface="Calibri" panose="020F0502020204030204" pitchFamily="34" charset="0"/>
              </a:rPr>
              <a:t>decontam</a:t>
            </a:r>
            <a:r>
              <a:rPr lang="en-US" sz="1800" dirty="0">
                <a:effectLst/>
                <a:latin typeface="Calibri" panose="020F0502020204030204" pitchFamily="34" charset="0"/>
                <a:ea typeface="Calibri" panose="020F0502020204030204" pitchFamily="34" charset="0"/>
                <a:cs typeface="Calibri" panose="020F0502020204030204" pitchFamily="34" charset="0"/>
              </a:rPr>
              <a:t> when possible. After read-filtering and batch-effect sample removal, sample cohorts of </a:t>
            </a:r>
            <a:r>
              <a:rPr lang="en-US" sz="1800" i="1" dirty="0">
                <a:effectLst/>
                <a:latin typeface="Calibri" panose="020F0502020204030204" pitchFamily="34" charset="0"/>
                <a:ea typeface="Calibri" panose="020F0502020204030204" pitchFamily="34" charset="0"/>
                <a:cs typeface="Calibri" panose="020F0502020204030204" pitchFamily="34" charset="0"/>
              </a:rPr>
              <a:t>n=</a:t>
            </a:r>
            <a:r>
              <a:rPr lang="en-US" sz="1800" dirty="0">
                <a:effectLst/>
                <a:latin typeface="Calibri" panose="020F0502020204030204" pitchFamily="34" charset="0"/>
                <a:ea typeface="Calibri" panose="020F0502020204030204" pitchFamily="34" charset="0"/>
                <a:cs typeface="Calibri" panose="020F0502020204030204" pitchFamily="34" charset="0"/>
              </a:rPr>
              <a:t>29 uninfected samples from 29 subjects, </a:t>
            </a:r>
            <a:r>
              <a:rPr lang="en-US" sz="1800" i="1" dirty="0">
                <a:effectLst/>
                <a:latin typeface="Calibri" panose="020F0502020204030204" pitchFamily="34" charset="0"/>
                <a:ea typeface="Calibri" panose="020F0502020204030204" pitchFamily="34" charset="0"/>
                <a:cs typeface="Calibri" panose="020F0502020204030204" pitchFamily="34" charset="0"/>
              </a:rPr>
              <a:t>n=</a:t>
            </a:r>
            <a:r>
              <a:rPr lang="en-US" sz="1800" dirty="0">
                <a:effectLst/>
                <a:latin typeface="Calibri" panose="020F0502020204030204" pitchFamily="34" charset="0"/>
                <a:ea typeface="Calibri" panose="020F0502020204030204" pitchFamily="34" charset="0"/>
                <a:cs typeface="Calibri" panose="020F0502020204030204" pitchFamily="34" charset="0"/>
              </a:rPr>
              <a:t>25 CAP samples from 25 subjects, and</a:t>
            </a:r>
            <a:r>
              <a:rPr lang="en-US" sz="1800" i="1" dirty="0">
                <a:effectLst/>
                <a:latin typeface="Calibri" panose="020F0502020204030204" pitchFamily="34" charset="0"/>
                <a:ea typeface="Calibri" panose="020F0502020204030204" pitchFamily="34" charset="0"/>
                <a:cs typeface="Calibri" panose="020F0502020204030204" pitchFamily="34" charset="0"/>
              </a:rPr>
              <a:t> n=</a:t>
            </a:r>
            <a:r>
              <a:rPr lang="en-US" sz="1800" dirty="0">
                <a:effectLst/>
                <a:latin typeface="Calibri" panose="020F0502020204030204" pitchFamily="34" charset="0"/>
                <a:ea typeface="Calibri" panose="020F0502020204030204" pitchFamily="34" charset="0"/>
                <a:cs typeface="Calibri" panose="020F0502020204030204" pitchFamily="34" charset="0"/>
              </a:rPr>
              <a:t>32 COVID-19 samples from 18 subjects were available for comparison (total,</a:t>
            </a:r>
            <a:r>
              <a:rPr lang="en-US" sz="1800" i="1" dirty="0">
                <a:effectLst/>
                <a:latin typeface="Calibri" panose="020F0502020204030204" pitchFamily="34" charset="0"/>
                <a:ea typeface="Calibri" panose="020F0502020204030204" pitchFamily="34" charset="0"/>
                <a:cs typeface="Calibri" panose="020F0502020204030204" pitchFamily="34" charset="0"/>
              </a:rPr>
              <a:t> n=</a:t>
            </a:r>
            <a:r>
              <a:rPr lang="en-US" sz="1800" dirty="0">
                <a:effectLst/>
                <a:latin typeface="Calibri" panose="020F0502020204030204" pitchFamily="34" charset="0"/>
                <a:ea typeface="Calibri" panose="020F0502020204030204" pitchFamily="34" charset="0"/>
                <a:cs typeface="Calibri" panose="020F0502020204030204" pitchFamily="34" charset="0"/>
              </a:rPr>
              <a:t>86 BALF samples from </a:t>
            </a:r>
            <a:r>
              <a:rPr lang="en-US" sz="1800" i="1" dirty="0">
                <a:effectLst/>
                <a:latin typeface="Calibri" panose="020F0502020204030204" pitchFamily="34" charset="0"/>
                <a:ea typeface="Calibri" panose="020F0502020204030204" pitchFamily="34" charset="0"/>
                <a:cs typeface="Calibri" panose="020F0502020204030204" pitchFamily="34" charset="0"/>
              </a:rPr>
              <a:t>n=</a:t>
            </a:r>
            <a:r>
              <a:rPr lang="en-US" sz="1800" dirty="0">
                <a:effectLst/>
                <a:latin typeface="Calibri" panose="020F0502020204030204" pitchFamily="34" charset="0"/>
                <a:ea typeface="Calibri" panose="020F0502020204030204" pitchFamily="34" charset="0"/>
                <a:cs typeface="Calibri" panose="020F0502020204030204" pitchFamily="34" charset="0"/>
              </a:rPr>
              <a:t>72 subjects). Amongst the COVID-19 cohort at the time of the index study publication,</a:t>
            </a:r>
            <a:r>
              <a:rPr lang="en-US" sz="1800" i="1" dirty="0">
                <a:effectLst/>
                <a:latin typeface="Calibri" panose="020F0502020204030204" pitchFamily="34" charset="0"/>
                <a:ea typeface="Calibri" panose="020F0502020204030204" pitchFamily="34" charset="0"/>
                <a:cs typeface="Calibri" panose="020F0502020204030204" pitchFamily="34" charset="0"/>
              </a:rPr>
              <a:t> n=</a:t>
            </a:r>
            <a:r>
              <a:rPr lang="en-US" sz="1800" dirty="0">
                <a:effectLst/>
                <a:latin typeface="Calibri" panose="020F0502020204030204" pitchFamily="34" charset="0"/>
                <a:ea typeface="Calibri" panose="020F0502020204030204" pitchFamily="34" charset="0"/>
                <a:cs typeface="Calibri" panose="020F0502020204030204" pitchFamily="34" charset="0"/>
              </a:rPr>
              <a:t>10 samples were from 5 known-deceased subjects,</a:t>
            </a:r>
            <a:r>
              <a:rPr lang="en-US" sz="1800" i="1" dirty="0">
                <a:effectLst/>
                <a:latin typeface="Calibri" panose="020F0502020204030204" pitchFamily="34" charset="0"/>
                <a:ea typeface="Calibri" panose="020F0502020204030204" pitchFamily="34" charset="0"/>
                <a:cs typeface="Calibri" panose="020F0502020204030204" pitchFamily="34" charset="0"/>
              </a:rPr>
              <a:t> n=</a:t>
            </a:r>
            <a:r>
              <a:rPr lang="en-US" sz="1800" dirty="0">
                <a:effectLst/>
                <a:latin typeface="Calibri" panose="020F0502020204030204" pitchFamily="34" charset="0"/>
                <a:ea typeface="Calibri" panose="020F0502020204030204" pitchFamily="34" charset="0"/>
                <a:cs typeface="Calibri" panose="020F0502020204030204" pitchFamily="34" charset="0"/>
              </a:rPr>
              <a:t>15 samples were from 9 known-survived subjects, and</a:t>
            </a:r>
            <a:r>
              <a:rPr lang="en-US" sz="1800" i="1" dirty="0">
                <a:effectLst/>
                <a:latin typeface="Calibri" panose="020F0502020204030204" pitchFamily="34" charset="0"/>
                <a:ea typeface="Calibri" panose="020F0502020204030204" pitchFamily="34" charset="0"/>
                <a:cs typeface="Calibri" panose="020F0502020204030204" pitchFamily="34" charset="0"/>
              </a:rPr>
              <a:t> n=</a:t>
            </a:r>
            <a:r>
              <a:rPr lang="en-US" sz="1800" dirty="0">
                <a:effectLst/>
                <a:latin typeface="Calibri" panose="020F0502020204030204" pitchFamily="34" charset="0"/>
                <a:ea typeface="Calibri" panose="020F0502020204030204" pitchFamily="34" charset="0"/>
                <a:cs typeface="Calibri" panose="020F0502020204030204" pitchFamily="34" charset="0"/>
              </a:rPr>
              <a:t>7 from 4 subjects of the total 32 COVID-19 samples in this meta-analysis with unknown / unpublished survival outcomes. GO term abundances from the remaining subjects’ specimens were compositionally transformed, center log ratio (CLR) normalized, and independently compared by case type (COVID-19 vs CAP and Uninfected) and survival outcome (COVID-19 only deceased vs survived) using MaAsLin2 with minimum abundance, prevalence, and significance cutoffs of 0.01, 0.1, and q &lt; 0.05 (</a:t>
            </a:r>
            <a:r>
              <a:rPr lang="en-US" sz="1800" dirty="0" err="1">
                <a:effectLst/>
                <a:latin typeface="Calibri" panose="020F0502020204030204" pitchFamily="34" charset="0"/>
                <a:ea typeface="Calibri" panose="020F0502020204030204" pitchFamily="34" charset="0"/>
                <a:cs typeface="Calibri" panose="020F0502020204030204" pitchFamily="34" charset="0"/>
              </a:rPr>
              <a:t>Benjamini</a:t>
            </a:r>
            <a:r>
              <a:rPr lang="en-US" sz="1800" dirty="0">
                <a:effectLst/>
                <a:latin typeface="Calibri" panose="020F0502020204030204" pitchFamily="34" charset="0"/>
                <a:ea typeface="Calibri" panose="020F0502020204030204" pitchFamily="34" charset="0"/>
                <a:cs typeface="Calibri" panose="020F0502020204030204" pitchFamily="34" charset="0"/>
              </a:rPr>
              <a:t>-Hochberg multiple test correction). Additionally, GO term counts subjected to and unsupervised clustering community typing with Dirichlet Multinomial Mixtures (DMM) using square root scaled counts, followed statistical comparisons using analysis of variance (ANOVA) with metadata categories case type and survival outcome. Statistically significant GO terms results derived from the MaAsLin2 analysis were thereafter ordered by parental lineage and visualized alongside consensus DMM clusters and metadata categories publication, case type, and survival outcome using the package </a:t>
            </a:r>
            <a:r>
              <a:rPr lang="en-US" sz="1800" dirty="0" err="1">
                <a:effectLst/>
                <a:latin typeface="Calibri" panose="020F0502020204030204" pitchFamily="34" charset="0"/>
                <a:ea typeface="Calibri" panose="020F0502020204030204" pitchFamily="34" charset="0"/>
                <a:cs typeface="Calibri" panose="020F0502020204030204" pitchFamily="34" charset="0"/>
              </a:rPr>
              <a:t>pheatmap</a:t>
            </a:r>
            <a:r>
              <a:rPr lang="en-US" sz="1800" dirty="0">
                <a:effectLst/>
                <a:latin typeface="Calibri" panose="020F0502020204030204" pitchFamily="34" charset="0"/>
                <a:ea typeface="Calibri" panose="020F0502020204030204" pitchFamily="34" charset="0"/>
                <a:cs typeface="Calibri" panose="020F0502020204030204" pitchFamily="34" charset="0"/>
              </a:rPr>
              <a:t> (v1.0.12). Taxonomic comparisons were analyzed by case type and survival outcome with heat tree visualizations using log2 median ratio differences using </a:t>
            </a:r>
            <a:r>
              <a:rPr lang="en-US" sz="1800" dirty="0" err="1">
                <a:effectLst/>
                <a:latin typeface="Calibri" panose="020F0502020204030204" pitchFamily="34" charset="0"/>
                <a:ea typeface="Calibri" panose="020F0502020204030204" pitchFamily="34" charset="0"/>
                <a:cs typeface="Calibri" panose="020F0502020204030204" pitchFamily="34" charset="0"/>
              </a:rPr>
              <a:t>metacoder</a:t>
            </a:r>
            <a:r>
              <a:rPr lang="en-US" sz="1800" dirty="0">
                <a:effectLst/>
                <a:latin typeface="Calibri" panose="020F0502020204030204" pitchFamily="34" charset="0"/>
                <a:ea typeface="Calibri" panose="020F0502020204030204" pitchFamily="34" charset="0"/>
                <a:cs typeface="Calibri" panose="020F0502020204030204" pitchFamily="34" charset="0"/>
              </a:rPr>
              <a:t> (v0.34). An overview of the processing workflow as well as additional supplementary information about the clinical metadata, intermediate processing commands, and parameters used in the </a:t>
            </a:r>
            <a:r>
              <a:rPr lang="en-US" sz="1800" dirty="0">
                <a:latin typeface="Calibri" panose="020F0502020204030204" pitchFamily="34" charset="0"/>
                <a:ea typeface="Calibri" panose="020F0502020204030204" pitchFamily="34" charset="0"/>
                <a:cs typeface="Calibri" panose="020F0502020204030204" pitchFamily="34" charset="0"/>
              </a:rPr>
              <a:t>bioinformatic pipeline, </a:t>
            </a:r>
            <a:r>
              <a:rPr lang="en-US" sz="1800" dirty="0">
                <a:effectLst/>
                <a:latin typeface="Calibri" panose="020F0502020204030204" pitchFamily="34" charset="0"/>
                <a:ea typeface="Calibri" panose="020F0502020204030204" pitchFamily="34" charset="0"/>
                <a:cs typeface="Calibri" panose="020F0502020204030204" pitchFamily="34" charset="0"/>
              </a:rPr>
              <a:t>can be found at the COV-IRT microbial </a:t>
            </a:r>
            <a:r>
              <a:rPr lang="en-US" sz="1800" dirty="0" err="1">
                <a:effectLst/>
                <a:latin typeface="Calibri" panose="020F0502020204030204" pitchFamily="34" charset="0"/>
                <a:ea typeface="Calibri" panose="020F0502020204030204" pitchFamily="34" charset="0"/>
                <a:cs typeface="Calibri" panose="020F0502020204030204" pitchFamily="34" charset="0"/>
              </a:rPr>
              <a:t>github</a:t>
            </a:r>
            <a:r>
              <a:rPr lang="en-US" sz="1800" dirty="0">
                <a:effectLst/>
                <a:latin typeface="Calibri" panose="020F0502020204030204" pitchFamily="34" charset="0"/>
                <a:ea typeface="Calibri" panose="020F0502020204030204" pitchFamily="34" charset="0"/>
                <a:cs typeface="Calibri" panose="020F0502020204030204" pitchFamily="34" charset="0"/>
              </a:rPr>
              <a:t> (</a:t>
            </a:r>
            <a:r>
              <a:rPr lang="en-US" sz="1800" u="sng" dirty="0">
                <a:solidFill>
                  <a:srgbClr val="0563C1"/>
                </a:solidFill>
                <a:effectLst/>
                <a:latin typeface="Calibri" panose="020F0502020204030204" pitchFamily="34" charset="0"/>
                <a:ea typeface="Calibri" panose="020F0502020204030204" pitchFamily="34" charset="0"/>
                <a:cs typeface="Calibri" panose="020F0502020204030204" pitchFamily="34" charset="0"/>
                <a:hlinkClick r:id="rId6">
                  <a:extLst>
                    <a:ext uri="{A12FA001-AC4F-418D-AE19-62706E023703}">
                      <ahyp:hlinkClr xmlns:ahyp="http://schemas.microsoft.com/office/drawing/2018/hyperlinkcolor" val="tx"/>
                    </a:ext>
                  </a:extLst>
                </a:hlinkClick>
              </a:rPr>
              <a:t>https://github.com/COV-IRT/microbial</a:t>
            </a:r>
            <a:r>
              <a:rPr lang="en-US" sz="1800" dirty="0">
                <a:effectLst/>
                <a:latin typeface="Calibri" panose="020F0502020204030204" pitchFamily="34" charset="0"/>
                <a:ea typeface="Calibri" panose="020F0502020204030204" pitchFamily="34" charset="0"/>
                <a:cs typeface="Calibri" panose="020F0502020204030204" pitchFamily="34" charset="0"/>
              </a:rPr>
              <a:t>) and open science framework (OSF) project (</a:t>
            </a:r>
            <a:r>
              <a:rPr lang="en-US" sz="1800" u="sng" dirty="0">
                <a:solidFill>
                  <a:srgbClr val="0563C1"/>
                </a:solidFill>
                <a:effectLst/>
                <a:latin typeface="Calibri" panose="020F0502020204030204" pitchFamily="34" charset="0"/>
                <a:ea typeface="Calibri" panose="020F0502020204030204" pitchFamily="34" charset="0"/>
                <a:cs typeface="Calibri" panose="020F0502020204030204" pitchFamily="34" charset="0"/>
                <a:hlinkClick r:id="rId7">
                  <a:extLst>
                    <a:ext uri="{A12FA001-AC4F-418D-AE19-62706E023703}">
                      <ahyp:hlinkClr xmlns:ahyp="http://schemas.microsoft.com/office/drawing/2018/hyperlinkcolor" val="tx"/>
                    </a:ext>
                  </a:extLst>
                </a:hlinkClick>
              </a:rPr>
              <a:t>https://osf.io/7nrd3/</a:t>
            </a:r>
            <a:r>
              <a:rPr lang="en-US" sz="1800" dirty="0">
                <a:effectLst/>
                <a:latin typeface="Calibri" panose="020F0502020204030204" pitchFamily="34" charset="0"/>
                <a:ea typeface="Calibri" panose="020F0502020204030204" pitchFamily="34" charset="0"/>
                <a:cs typeface="Calibri" panose="020F0502020204030204" pitchFamily="34" charset="0"/>
              </a:rPr>
              <a:t>) websites.</a:t>
            </a:r>
            <a:endParaRPr lang="en-US" sz="1800" dirty="0">
              <a:effectLst/>
              <a:latin typeface="Calibri" panose="020F0502020204030204" pitchFamily="34" charset="0"/>
              <a:ea typeface="Calibri" panose="020F0502020204030204" pitchFamily="34" charset="0"/>
            </a:endParaRPr>
          </a:p>
          <a:p>
            <a:pPr marL="342900" indent="-342900" algn="just">
              <a:lnSpc>
                <a:spcPct val="95000"/>
              </a:lnSpc>
              <a:spcBef>
                <a:spcPts val="0"/>
              </a:spcBef>
              <a:spcAft>
                <a:spcPts val="0"/>
              </a:spcAft>
              <a:buFont typeface="Arial" panose="020B0604020202020204" pitchFamily="34" charset="0"/>
              <a:buChar char="•"/>
            </a:pPr>
            <a:endParaRPr lang="en-US" sz="1200" dirty="0">
              <a:latin typeface="Calibri" panose="020F0502020204030204" pitchFamily="34" charset="0"/>
              <a:cs typeface="Calibri" panose="020F0502020204030204" pitchFamily="34" charset="0"/>
            </a:endParaRPr>
          </a:p>
        </p:txBody>
      </p:sp>
      <p:cxnSp>
        <p:nvCxnSpPr>
          <p:cNvPr id="51" name="Straight Arrow Connector 50">
            <a:extLst>
              <a:ext uri="{FF2B5EF4-FFF2-40B4-BE49-F238E27FC236}">
                <a16:creationId xmlns:a16="http://schemas.microsoft.com/office/drawing/2014/main" id="{74E42D31-CF01-4C0E-9D60-0E5F4E214BEB}"/>
              </a:ext>
            </a:extLst>
          </p:cNvPr>
          <p:cNvCxnSpPr/>
          <p:nvPr/>
        </p:nvCxnSpPr>
        <p:spPr bwMode="auto">
          <a:xfrm>
            <a:off x="16105029" y="18538542"/>
            <a:ext cx="914400" cy="914400"/>
          </a:xfrm>
          <a:prstGeom prst="straightConnector1">
            <a:avLst/>
          </a:prstGeom>
          <a:gradFill rotWithShape="1">
            <a:gsLst>
              <a:gs pos="0">
                <a:srgbClr val="DDDDDD">
                  <a:gamma/>
                  <a:tint val="22353"/>
                  <a:invGamma/>
                </a:srgbClr>
              </a:gs>
              <a:gs pos="100000">
                <a:srgbClr val="DDDDDD"/>
              </a:gs>
            </a:gsLst>
            <a:lin ang="5400000" scaled="1"/>
          </a:gradFill>
          <a:ln w="9525" cap="flat" cmpd="sng" algn="ctr">
            <a:noFill/>
            <a:prstDash val="solid"/>
            <a:round/>
            <a:headEnd type="none" w="med" len="med"/>
            <a:tailEnd type="triangle"/>
          </a:ln>
          <a:effectLst/>
        </p:spPr>
      </p:cxnSp>
      <p:sp>
        <p:nvSpPr>
          <p:cNvPr id="807" name="Text Box 73">
            <a:extLst>
              <a:ext uri="{FF2B5EF4-FFF2-40B4-BE49-F238E27FC236}">
                <a16:creationId xmlns:a16="http://schemas.microsoft.com/office/drawing/2014/main" id="{7F220929-8543-40C2-9E0A-F44FB5C21719}"/>
              </a:ext>
            </a:extLst>
          </p:cNvPr>
          <p:cNvSpPr txBox="1">
            <a:spLocks noChangeArrowheads="1"/>
          </p:cNvSpPr>
          <p:nvPr/>
        </p:nvSpPr>
        <p:spPr bwMode="auto">
          <a:xfrm>
            <a:off x="32246428" y="11557567"/>
            <a:ext cx="428322"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defTabSz="4654550">
              <a:spcBef>
                <a:spcPct val="20000"/>
              </a:spcBef>
              <a:buChar char="•"/>
              <a:defRPr sz="15800">
                <a:solidFill>
                  <a:schemeClr val="tx1"/>
                </a:solidFill>
                <a:latin typeface="Arial" panose="020B0604020202020204" pitchFamily="34" charset="0"/>
                <a:ea typeface="MS PGothic" panose="020B0600070205080204" pitchFamily="34" charset="-128"/>
              </a:defRPr>
            </a:lvl1pPr>
            <a:lvl2pPr marL="742950" indent="-285750" defTabSz="4654550">
              <a:spcBef>
                <a:spcPct val="20000"/>
              </a:spcBef>
              <a:buChar char="–"/>
              <a:defRPr sz="13800">
                <a:solidFill>
                  <a:schemeClr val="tx1"/>
                </a:solidFill>
                <a:latin typeface="Arial" panose="020B0604020202020204" pitchFamily="34" charset="0"/>
                <a:ea typeface="MS PGothic" panose="020B0600070205080204" pitchFamily="34" charset="-128"/>
              </a:defRPr>
            </a:lvl2pPr>
            <a:lvl3pPr marL="1143000" indent="-228600" defTabSz="4654550">
              <a:spcBef>
                <a:spcPct val="20000"/>
              </a:spcBef>
              <a:buChar char="•"/>
              <a:defRPr sz="11900">
                <a:solidFill>
                  <a:schemeClr val="tx1"/>
                </a:solidFill>
                <a:latin typeface="Arial" panose="020B0604020202020204" pitchFamily="34" charset="0"/>
                <a:ea typeface="MS PGothic" panose="020B0600070205080204" pitchFamily="34" charset="-128"/>
              </a:defRPr>
            </a:lvl3pPr>
            <a:lvl4pPr marL="1600200" indent="-228600" defTabSz="4654550">
              <a:spcBef>
                <a:spcPct val="20000"/>
              </a:spcBef>
              <a:buChar char="–"/>
              <a:defRPr sz="10000">
                <a:solidFill>
                  <a:schemeClr val="tx1"/>
                </a:solidFill>
                <a:latin typeface="Arial" panose="020B0604020202020204" pitchFamily="34" charset="0"/>
                <a:ea typeface="MS PGothic" panose="020B0600070205080204" pitchFamily="34" charset="-128"/>
              </a:defRPr>
            </a:lvl4pPr>
            <a:lvl5pPr marL="2057400" indent="-228600" defTabSz="4654550">
              <a:spcBef>
                <a:spcPct val="20000"/>
              </a:spcBef>
              <a:buChar char="»"/>
              <a:defRPr sz="10000">
                <a:solidFill>
                  <a:schemeClr val="tx1"/>
                </a:solidFill>
                <a:latin typeface="Arial" panose="020B0604020202020204" pitchFamily="34" charset="0"/>
                <a:ea typeface="MS PGothic" panose="020B0600070205080204" pitchFamily="34" charset="-128"/>
              </a:defRPr>
            </a:lvl5pPr>
            <a:lvl6pPr marL="2514600" indent="-228600" defTabSz="4654550" eaLnBrk="0" fontAlgn="base" hangingPunct="0">
              <a:spcBef>
                <a:spcPct val="20000"/>
              </a:spcBef>
              <a:spcAft>
                <a:spcPct val="0"/>
              </a:spcAft>
              <a:buChar char="»"/>
              <a:defRPr sz="10000">
                <a:solidFill>
                  <a:schemeClr val="tx1"/>
                </a:solidFill>
                <a:latin typeface="Arial" panose="020B0604020202020204" pitchFamily="34" charset="0"/>
                <a:ea typeface="MS PGothic" panose="020B0600070205080204" pitchFamily="34" charset="-128"/>
              </a:defRPr>
            </a:lvl6pPr>
            <a:lvl7pPr marL="2971800" indent="-228600" defTabSz="4654550" eaLnBrk="0" fontAlgn="base" hangingPunct="0">
              <a:spcBef>
                <a:spcPct val="20000"/>
              </a:spcBef>
              <a:spcAft>
                <a:spcPct val="0"/>
              </a:spcAft>
              <a:buChar char="»"/>
              <a:defRPr sz="10000">
                <a:solidFill>
                  <a:schemeClr val="tx1"/>
                </a:solidFill>
                <a:latin typeface="Arial" panose="020B0604020202020204" pitchFamily="34" charset="0"/>
                <a:ea typeface="MS PGothic" panose="020B0600070205080204" pitchFamily="34" charset="-128"/>
              </a:defRPr>
            </a:lvl7pPr>
            <a:lvl8pPr marL="3429000" indent="-228600" defTabSz="4654550" eaLnBrk="0" fontAlgn="base" hangingPunct="0">
              <a:spcBef>
                <a:spcPct val="20000"/>
              </a:spcBef>
              <a:spcAft>
                <a:spcPct val="0"/>
              </a:spcAft>
              <a:buChar char="»"/>
              <a:defRPr sz="10000">
                <a:solidFill>
                  <a:schemeClr val="tx1"/>
                </a:solidFill>
                <a:latin typeface="Arial" panose="020B0604020202020204" pitchFamily="34" charset="0"/>
                <a:ea typeface="MS PGothic" panose="020B0600070205080204" pitchFamily="34" charset="-128"/>
              </a:defRPr>
            </a:lvl8pPr>
            <a:lvl9pPr marL="3886200" indent="-228600" defTabSz="4654550" eaLnBrk="0" fontAlgn="base" hangingPunct="0">
              <a:spcBef>
                <a:spcPct val="20000"/>
              </a:spcBef>
              <a:spcAft>
                <a:spcPct val="0"/>
              </a:spcAft>
              <a:buChar char="»"/>
              <a:defRPr sz="100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r>
              <a:rPr lang="en-US" altLang="en-US" sz="3600" b="1" dirty="0">
                <a:latin typeface="Calibri" panose="020F0502020204030204" pitchFamily="34" charset="0"/>
                <a:cs typeface="Calibri" panose="020F0502020204030204" pitchFamily="34" charset="0"/>
              </a:rPr>
              <a:t>C</a:t>
            </a:r>
          </a:p>
        </p:txBody>
      </p:sp>
      <p:sp>
        <p:nvSpPr>
          <p:cNvPr id="809" name="Text Box 73">
            <a:extLst>
              <a:ext uri="{FF2B5EF4-FFF2-40B4-BE49-F238E27FC236}">
                <a16:creationId xmlns:a16="http://schemas.microsoft.com/office/drawing/2014/main" id="{1F4E91F3-6564-4473-A1C8-A16B9576B5EB}"/>
              </a:ext>
            </a:extLst>
          </p:cNvPr>
          <p:cNvSpPr txBox="1">
            <a:spLocks noChangeArrowheads="1"/>
          </p:cNvSpPr>
          <p:nvPr/>
        </p:nvSpPr>
        <p:spPr bwMode="auto">
          <a:xfrm>
            <a:off x="32227568" y="12084539"/>
            <a:ext cx="476412"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defTabSz="4654550">
              <a:spcBef>
                <a:spcPct val="20000"/>
              </a:spcBef>
              <a:buChar char="•"/>
              <a:defRPr sz="15800">
                <a:solidFill>
                  <a:schemeClr val="tx1"/>
                </a:solidFill>
                <a:latin typeface="Arial" panose="020B0604020202020204" pitchFamily="34" charset="0"/>
                <a:ea typeface="MS PGothic" panose="020B0600070205080204" pitchFamily="34" charset="-128"/>
              </a:defRPr>
            </a:lvl1pPr>
            <a:lvl2pPr marL="742950" indent="-285750" defTabSz="4654550">
              <a:spcBef>
                <a:spcPct val="20000"/>
              </a:spcBef>
              <a:buChar char="–"/>
              <a:defRPr sz="13800">
                <a:solidFill>
                  <a:schemeClr val="tx1"/>
                </a:solidFill>
                <a:latin typeface="Arial" panose="020B0604020202020204" pitchFamily="34" charset="0"/>
                <a:ea typeface="MS PGothic" panose="020B0600070205080204" pitchFamily="34" charset="-128"/>
              </a:defRPr>
            </a:lvl2pPr>
            <a:lvl3pPr marL="1143000" indent="-228600" defTabSz="4654550">
              <a:spcBef>
                <a:spcPct val="20000"/>
              </a:spcBef>
              <a:buChar char="•"/>
              <a:defRPr sz="11900">
                <a:solidFill>
                  <a:schemeClr val="tx1"/>
                </a:solidFill>
                <a:latin typeface="Arial" panose="020B0604020202020204" pitchFamily="34" charset="0"/>
                <a:ea typeface="MS PGothic" panose="020B0600070205080204" pitchFamily="34" charset="-128"/>
              </a:defRPr>
            </a:lvl3pPr>
            <a:lvl4pPr marL="1600200" indent="-228600" defTabSz="4654550">
              <a:spcBef>
                <a:spcPct val="20000"/>
              </a:spcBef>
              <a:buChar char="–"/>
              <a:defRPr sz="10000">
                <a:solidFill>
                  <a:schemeClr val="tx1"/>
                </a:solidFill>
                <a:latin typeface="Arial" panose="020B0604020202020204" pitchFamily="34" charset="0"/>
                <a:ea typeface="MS PGothic" panose="020B0600070205080204" pitchFamily="34" charset="-128"/>
              </a:defRPr>
            </a:lvl4pPr>
            <a:lvl5pPr marL="2057400" indent="-228600" defTabSz="4654550">
              <a:spcBef>
                <a:spcPct val="20000"/>
              </a:spcBef>
              <a:buChar char="»"/>
              <a:defRPr sz="10000">
                <a:solidFill>
                  <a:schemeClr val="tx1"/>
                </a:solidFill>
                <a:latin typeface="Arial" panose="020B0604020202020204" pitchFamily="34" charset="0"/>
                <a:ea typeface="MS PGothic" panose="020B0600070205080204" pitchFamily="34" charset="-128"/>
              </a:defRPr>
            </a:lvl5pPr>
            <a:lvl6pPr marL="2514600" indent="-228600" defTabSz="4654550" eaLnBrk="0" fontAlgn="base" hangingPunct="0">
              <a:spcBef>
                <a:spcPct val="20000"/>
              </a:spcBef>
              <a:spcAft>
                <a:spcPct val="0"/>
              </a:spcAft>
              <a:buChar char="»"/>
              <a:defRPr sz="10000">
                <a:solidFill>
                  <a:schemeClr val="tx1"/>
                </a:solidFill>
                <a:latin typeface="Arial" panose="020B0604020202020204" pitchFamily="34" charset="0"/>
                <a:ea typeface="MS PGothic" panose="020B0600070205080204" pitchFamily="34" charset="-128"/>
              </a:defRPr>
            </a:lvl6pPr>
            <a:lvl7pPr marL="2971800" indent="-228600" defTabSz="4654550" eaLnBrk="0" fontAlgn="base" hangingPunct="0">
              <a:spcBef>
                <a:spcPct val="20000"/>
              </a:spcBef>
              <a:spcAft>
                <a:spcPct val="0"/>
              </a:spcAft>
              <a:buChar char="»"/>
              <a:defRPr sz="10000">
                <a:solidFill>
                  <a:schemeClr val="tx1"/>
                </a:solidFill>
                <a:latin typeface="Arial" panose="020B0604020202020204" pitchFamily="34" charset="0"/>
                <a:ea typeface="MS PGothic" panose="020B0600070205080204" pitchFamily="34" charset="-128"/>
              </a:defRPr>
            </a:lvl7pPr>
            <a:lvl8pPr marL="3429000" indent="-228600" defTabSz="4654550" eaLnBrk="0" fontAlgn="base" hangingPunct="0">
              <a:spcBef>
                <a:spcPct val="20000"/>
              </a:spcBef>
              <a:spcAft>
                <a:spcPct val="0"/>
              </a:spcAft>
              <a:buChar char="»"/>
              <a:defRPr sz="10000">
                <a:solidFill>
                  <a:schemeClr val="tx1"/>
                </a:solidFill>
                <a:latin typeface="Arial" panose="020B0604020202020204" pitchFamily="34" charset="0"/>
                <a:ea typeface="MS PGothic" panose="020B0600070205080204" pitchFamily="34" charset="-128"/>
              </a:defRPr>
            </a:lvl8pPr>
            <a:lvl9pPr marL="3886200" indent="-228600" defTabSz="4654550" eaLnBrk="0" fontAlgn="base" hangingPunct="0">
              <a:spcBef>
                <a:spcPct val="20000"/>
              </a:spcBef>
              <a:spcAft>
                <a:spcPct val="0"/>
              </a:spcAft>
              <a:buChar char="»"/>
              <a:defRPr sz="100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r>
              <a:rPr lang="en-US" altLang="en-US" sz="3600" b="1" dirty="0">
                <a:latin typeface="Calibri" panose="020F0502020204030204" pitchFamily="34" charset="0"/>
                <a:cs typeface="Calibri" panose="020F0502020204030204" pitchFamily="34" charset="0"/>
              </a:rPr>
              <a:t>D</a:t>
            </a:r>
          </a:p>
        </p:txBody>
      </p:sp>
      <p:sp>
        <p:nvSpPr>
          <p:cNvPr id="900" name="Text Box 73">
            <a:extLst>
              <a:ext uri="{FF2B5EF4-FFF2-40B4-BE49-F238E27FC236}">
                <a16:creationId xmlns:a16="http://schemas.microsoft.com/office/drawing/2014/main" id="{7C526DCE-DE3D-4A88-83FC-1B380868141C}"/>
              </a:ext>
            </a:extLst>
          </p:cNvPr>
          <p:cNvSpPr txBox="1">
            <a:spLocks noChangeArrowheads="1"/>
          </p:cNvSpPr>
          <p:nvPr/>
        </p:nvSpPr>
        <p:spPr bwMode="auto">
          <a:xfrm>
            <a:off x="32294894" y="12779772"/>
            <a:ext cx="409086"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defTabSz="4654550">
              <a:spcBef>
                <a:spcPct val="20000"/>
              </a:spcBef>
              <a:buChar char="•"/>
              <a:defRPr sz="15800">
                <a:solidFill>
                  <a:schemeClr val="tx1"/>
                </a:solidFill>
                <a:latin typeface="Arial" panose="020B0604020202020204" pitchFamily="34" charset="0"/>
                <a:ea typeface="MS PGothic" panose="020B0600070205080204" pitchFamily="34" charset="-128"/>
              </a:defRPr>
            </a:lvl1pPr>
            <a:lvl2pPr marL="742950" indent="-285750" defTabSz="4654550">
              <a:spcBef>
                <a:spcPct val="20000"/>
              </a:spcBef>
              <a:buChar char="–"/>
              <a:defRPr sz="13800">
                <a:solidFill>
                  <a:schemeClr val="tx1"/>
                </a:solidFill>
                <a:latin typeface="Arial" panose="020B0604020202020204" pitchFamily="34" charset="0"/>
                <a:ea typeface="MS PGothic" panose="020B0600070205080204" pitchFamily="34" charset="-128"/>
              </a:defRPr>
            </a:lvl2pPr>
            <a:lvl3pPr marL="1143000" indent="-228600" defTabSz="4654550">
              <a:spcBef>
                <a:spcPct val="20000"/>
              </a:spcBef>
              <a:buChar char="•"/>
              <a:defRPr sz="11900">
                <a:solidFill>
                  <a:schemeClr val="tx1"/>
                </a:solidFill>
                <a:latin typeface="Arial" panose="020B0604020202020204" pitchFamily="34" charset="0"/>
                <a:ea typeface="MS PGothic" panose="020B0600070205080204" pitchFamily="34" charset="-128"/>
              </a:defRPr>
            </a:lvl3pPr>
            <a:lvl4pPr marL="1600200" indent="-228600" defTabSz="4654550">
              <a:spcBef>
                <a:spcPct val="20000"/>
              </a:spcBef>
              <a:buChar char="–"/>
              <a:defRPr sz="10000">
                <a:solidFill>
                  <a:schemeClr val="tx1"/>
                </a:solidFill>
                <a:latin typeface="Arial" panose="020B0604020202020204" pitchFamily="34" charset="0"/>
                <a:ea typeface="MS PGothic" panose="020B0600070205080204" pitchFamily="34" charset="-128"/>
              </a:defRPr>
            </a:lvl4pPr>
            <a:lvl5pPr marL="2057400" indent="-228600" defTabSz="4654550">
              <a:spcBef>
                <a:spcPct val="20000"/>
              </a:spcBef>
              <a:buChar char="»"/>
              <a:defRPr sz="10000">
                <a:solidFill>
                  <a:schemeClr val="tx1"/>
                </a:solidFill>
                <a:latin typeface="Arial" panose="020B0604020202020204" pitchFamily="34" charset="0"/>
                <a:ea typeface="MS PGothic" panose="020B0600070205080204" pitchFamily="34" charset="-128"/>
              </a:defRPr>
            </a:lvl5pPr>
            <a:lvl6pPr marL="2514600" indent="-228600" defTabSz="4654550" eaLnBrk="0" fontAlgn="base" hangingPunct="0">
              <a:spcBef>
                <a:spcPct val="20000"/>
              </a:spcBef>
              <a:spcAft>
                <a:spcPct val="0"/>
              </a:spcAft>
              <a:buChar char="»"/>
              <a:defRPr sz="10000">
                <a:solidFill>
                  <a:schemeClr val="tx1"/>
                </a:solidFill>
                <a:latin typeface="Arial" panose="020B0604020202020204" pitchFamily="34" charset="0"/>
                <a:ea typeface="MS PGothic" panose="020B0600070205080204" pitchFamily="34" charset="-128"/>
              </a:defRPr>
            </a:lvl6pPr>
            <a:lvl7pPr marL="2971800" indent="-228600" defTabSz="4654550" eaLnBrk="0" fontAlgn="base" hangingPunct="0">
              <a:spcBef>
                <a:spcPct val="20000"/>
              </a:spcBef>
              <a:spcAft>
                <a:spcPct val="0"/>
              </a:spcAft>
              <a:buChar char="»"/>
              <a:defRPr sz="10000">
                <a:solidFill>
                  <a:schemeClr val="tx1"/>
                </a:solidFill>
                <a:latin typeface="Arial" panose="020B0604020202020204" pitchFamily="34" charset="0"/>
                <a:ea typeface="MS PGothic" panose="020B0600070205080204" pitchFamily="34" charset="-128"/>
              </a:defRPr>
            </a:lvl7pPr>
            <a:lvl8pPr marL="3429000" indent="-228600" defTabSz="4654550" eaLnBrk="0" fontAlgn="base" hangingPunct="0">
              <a:spcBef>
                <a:spcPct val="20000"/>
              </a:spcBef>
              <a:spcAft>
                <a:spcPct val="0"/>
              </a:spcAft>
              <a:buChar char="»"/>
              <a:defRPr sz="10000">
                <a:solidFill>
                  <a:schemeClr val="tx1"/>
                </a:solidFill>
                <a:latin typeface="Arial" panose="020B0604020202020204" pitchFamily="34" charset="0"/>
                <a:ea typeface="MS PGothic" panose="020B0600070205080204" pitchFamily="34" charset="-128"/>
              </a:defRPr>
            </a:lvl8pPr>
            <a:lvl9pPr marL="3886200" indent="-228600" defTabSz="4654550" eaLnBrk="0" fontAlgn="base" hangingPunct="0">
              <a:spcBef>
                <a:spcPct val="20000"/>
              </a:spcBef>
              <a:spcAft>
                <a:spcPct val="0"/>
              </a:spcAft>
              <a:buChar char="»"/>
              <a:defRPr sz="100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r>
              <a:rPr lang="en-US" altLang="en-US" sz="3600" b="1" dirty="0">
                <a:latin typeface="Calibri" panose="020F0502020204030204" pitchFamily="34" charset="0"/>
                <a:cs typeface="Calibri" panose="020F0502020204030204" pitchFamily="34" charset="0"/>
              </a:rPr>
              <a:t>E</a:t>
            </a:r>
          </a:p>
        </p:txBody>
      </p:sp>
      <p:sp>
        <p:nvSpPr>
          <p:cNvPr id="618" name="Rectangle 69">
            <a:extLst>
              <a:ext uri="{FF2B5EF4-FFF2-40B4-BE49-F238E27FC236}">
                <a16:creationId xmlns:a16="http://schemas.microsoft.com/office/drawing/2014/main" id="{6E30B39B-6910-4A57-868E-62C2A6043A38}"/>
              </a:ext>
            </a:extLst>
          </p:cNvPr>
          <p:cNvSpPr>
            <a:spLocks noChangeArrowheads="1"/>
          </p:cNvSpPr>
          <p:nvPr/>
        </p:nvSpPr>
        <p:spPr bwMode="auto">
          <a:xfrm>
            <a:off x="91440" y="14456567"/>
            <a:ext cx="7639817" cy="10584569"/>
          </a:xfrm>
          <a:prstGeom prst="rect">
            <a:avLst/>
          </a:prstGeom>
          <a:noFill/>
          <a:ln w="9525">
            <a:noFill/>
            <a:round/>
            <a:headEnd/>
            <a:tailEnd/>
          </a:ln>
          <a:extLst>
            <a:ext uri="{909E8E84-426E-40DD-AFC4-6F175D3DCCD1}">
              <a14:hiddenFill xmlns:a14="http://schemas.microsoft.com/office/drawing/2010/main">
                <a:solidFill>
                  <a:srgbClr val="FFFFFF"/>
                </a:solidFill>
              </a14:hiddenFill>
            </a:ext>
          </a:extLst>
        </p:spPr>
        <p:txBody>
          <a:bodyPr wrap="square" lIns="182880" tIns="182880" rIns="274320" bIns="182880" anchor="t" anchorCtr="0"/>
          <a:lstStyle>
            <a:lvl1pPr defTabSz="3035300">
              <a:defRPr sz="4200">
                <a:solidFill>
                  <a:schemeClr val="tx1"/>
                </a:solidFill>
                <a:latin typeface="Arial" pitchFamily="34" charset="0"/>
                <a:ea typeface="MS PGothic" pitchFamily="34" charset="-128"/>
              </a:defRPr>
            </a:lvl1pPr>
            <a:lvl2pPr marL="742950" indent="-285750" defTabSz="3035300">
              <a:defRPr sz="4200">
                <a:solidFill>
                  <a:schemeClr val="tx1"/>
                </a:solidFill>
                <a:latin typeface="Arial" pitchFamily="34" charset="0"/>
                <a:ea typeface="MS PGothic" pitchFamily="34" charset="-128"/>
              </a:defRPr>
            </a:lvl2pPr>
            <a:lvl3pPr marL="1143000" indent="-228600" defTabSz="3035300">
              <a:defRPr sz="4200">
                <a:solidFill>
                  <a:schemeClr val="tx1"/>
                </a:solidFill>
                <a:latin typeface="Arial" pitchFamily="34" charset="0"/>
                <a:ea typeface="MS PGothic" pitchFamily="34" charset="-128"/>
              </a:defRPr>
            </a:lvl3pPr>
            <a:lvl4pPr marL="1600200" indent="-228600" defTabSz="3035300">
              <a:defRPr sz="4200">
                <a:solidFill>
                  <a:schemeClr val="tx1"/>
                </a:solidFill>
                <a:latin typeface="Arial" pitchFamily="34" charset="0"/>
                <a:ea typeface="MS PGothic" pitchFamily="34" charset="-128"/>
              </a:defRPr>
            </a:lvl4pPr>
            <a:lvl5pPr marL="2057400" indent="-228600" defTabSz="3035300">
              <a:defRPr sz="4200">
                <a:solidFill>
                  <a:schemeClr val="tx1"/>
                </a:solidFill>
                <a:latin typeface="Arial" pitchFamily="34" charset="0"/>
                <a:ea typeface="MS PGothic" pitchFamily="34" charset="-128"/>
              </a:defRPr>
            </a:lvl5pPr>
            <a:lvl6pPr marL="2514600" indent="-228600" defTabSz="3035300" eaLnBrk="0" fontAlgn="base" hangingPunct="0">
              <a:spcBef>
                <a:spcPct val="0"/>
              </a:spcBef>
              <a:spcAft>
                <a:spcPct val="0"/>
              </a:spcAft>
              <a:defRPr sz="4200">
                <a:solidFill>
                  <a:schemeClr val="tx1"/>
                </a:solidFill>
                <a:latin typeface="Arial" pitchFamily="34" charset="0"/>
                <a:ea typeface="MS PGothic" pitchFamily="34" charset="-128"/>
              </a:defRPr>
            </a:lvl6pPr>
            <a:lvl7pPr marL="2971800" indent="-228600" defTabSz="3035300" eaLnBrk="0" fontAlgn="base" hangingPunct="0">
              <a:spcBef>
                <a:spcPct val="0"/>
              </a:spcBef>
              <a:spcAft>
                <a:spcPct val="0"/>
              </a:spcAft>
              <a:defRPr sz="4200">
                <a:solidFill>
                  <a:schemeClr val="tx1"/>
                </a:solidFill>
                <a:latin typeface="Arial" pitchFamily="34" charset="0"/>
                <a:ea typeface="MS PGothic" pitchFamily="34" charset="-128"/>
              </a:defRPr>
            </a:lvl7pPr>
            <a:lvl8pPr marL="3429000" indent="-228600" defTabSz="3035300" eaLnBrk="0" fontAlgn="base" hangingPunct="0">
              <a:spcBef>
                <a:spcPct val="0"/>
              </a:spcBef>
              <a:spcAft>
                <a:spcPct val="0"/>
              </a:spcAft>
              <a:defRPr sz="4200">
                <a:solidFill>
                  <a:schemeClr val="tx1"/>
                </a:solidFill>
                <a:latin typeface="Arial" pitchFamily="34" charset="0"/>
                <a:ea typeface="MS PGothic" pitchFamily="34" charset="-128"/>
              </a:defRPr>
            </a:lvl8pPr>
            <a:lvl9pPr marL="3886200" indent="-228600" defTabSz="3035300" eaLnBrk="0" fontAlgn="base" hangingPunct="0">
              <a:spcBef>
                <a:spcPct val="0"/>
              </a:spcBef>
              <a:spcAft>
                <a:spcPct val="0"/>
              </a:spcAft>
              <a:defRPr sz="4200">
                <a:solidFill>
                  <a:schemeClr val="tx1"/>
                </a:solidFill>
                <a:latin typeface="Arial" pitchFamily="34" charset="0"/>
                <a:ea typeface="MS PGothic" pitchFamily="34" charset="-128"/>
              </a:defRPr>
            </a:lvl9pPr>
          </a:lstStyle>
          <a:p>
            <a:pPr marR="0" algn="just">
              <a:spcBef>
                <a:spcPts val="0"/>
              </a:spcBef>
              <a:spcAft>
                <a:spcPts val="1200"/>
              </a:spcAft>
              <a:buFont typeface="Arial" panose="020B0604020202020204" pitchFamily="34" charset="0"/>
              <a:buChar char="•"/>
            </a:pPr>
            <a:r>
              <a:rPr lang="en-US" sz="20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For respiratory viruses like</a:t>
            </a:r>
            <a:r>
              <a:rPr lang="en-US" sz="20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r>
              <a:rPr lang="en-US" sz="20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SARS-CoV-2, bronchoalveolar Lavage Fluid (BALF) derived metatranscriptomes sampled from diseased host tissues represent a unique opportunity to investigate how the microbiome is responding to host a viral mediated changes in conditions surrounding SARS-CoV2 infection.</a:t>
            </a:r>
          </a:p>
          <a:p>
            <a:pPr marR="0" algn="just">
              <a:spcBef>
                <a:spcPts val="0"/>
              </a:spcBef>
              <a:spcAft>
                <a:spcPts val="1200"/>
              </a:spcAft>
              <a:buFont typeface="Arial" panose="020B0604020202020204" pitchFamily="34" charset="0"/>
              <a:buChar char="•"/>
            </a:pPr>
            <a:r>
              <a:rPr lang="en-US" sz="2000" dirty="0">
                <a:solidFill>
                  <a:srgbClr val="000000"/>
                </a:solidFill>
                <a:latin typeface="Calibri" panose="020F0502020204030204" pitchFamily="34" charset="0"/>
                <a:ea typeface="Times New Roman" panose="02020603050405020304" pitchFamily="18" charset="0"/>
                <a:cs typeface="Calibri" panose="020F0502020204030204" pitchFamily="34" charset="0"/>
              </a:rPr>
              <a:t> </a:t>
            </a:r>
            <a:r>
              <a:rPr lang="en-US" sz="20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Early in the SARS-CoV-2 outbreak, scientists openly published metatranscriptome sequences from BALF samples of patients with COVID-19 disease, prompting us to investigate </a:t>
            </a:r>
            <a:r>
              <a:rPr lang="en-US" sz="20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microbially derived transcriptomic changes surrounding COVID-19 moderate to severe disease and progression</a:t>
            </a:r>
            <a:r>
              <a:rPr lang="en-US" sz="20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despite limitations in experimental study design.</a:t>
            </a:r>
          </a:p>
          <a:p>
            <a:pPr marR="0" algn="just">
              <a:spcBef>
                <a:spcPts val="0"/>
              </a:spcBef>
              <a:spcAft>
                <a:spcPts val="1200"/>
              </a:spcAft>
              <a:buFont typeface="Arial" panose="020B0604020202020204" pitchFamily="34" charset="0"/>
              <a:buChar char="•"/>
            </a:pPr>
            <a:r>
              <a:rPr lang="en-US" sz="2000" dirty="0">
                <a:solidFill>
                  <a:srgbClr val="000000"/>
                </a:solidFill>
                <a:latin typeface="Calibri" panose="020F0502020204030204" pitchFamily="34" charset="0"/>
                <a:ea typeface="Times New Roman" panose="02020603050405020304" pitchFamily="18" charset="0"/>
                <a:cs typeface="Calibri" panose="020F0502020204030204" pitchFamily="34" charset="0"/>
              </a:rPr>
              <a:t> </a:t>
            </a:r>
            <a:r>
              <a:rPr lang="en-US" sz="20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In contrast to other studies that focus on characteristics of the human host response or SARS-CoV-2 lineages and viral variants, our analysis specifically evaluated focused on </a:t>
            </a:r>
            <a:r>
              <a:rPr lang="en-US" sz="20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microbial taxonomic </a:t>
            </a:r>
            <a:r>
              <a:rPr lang="en-US" sz="20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and </a:t>
            </a:r>
            <a:r>
              <a:rPr lang="en-US" sz="20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functional profiles </a:t>
            </a:r>
            <a:r>
              <a:rPr lang="en-US" sz="20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of the BALF metatranscriptomes</a:t>
            </a:r>
            <a:r>
              <a:rPr lang="en-US" sz="2000" dirty="0">
                <a:solidFill>
                  <a:srgbClr val="000000"/>
                </a:solidFill>
                <a:latin typeface="Calibri" panose="020F0502020204030204" pitchFamily="34" charset="0"/>
                <a:ea typeface="Times New Roman" panose="02020603050405020304" pitchFamily="18" charset="0"/>
                <a:cs typeface="Calibri" panose="020F0502020204030204" pitchFamily="34" charset="0"/>
              </a:rPr>
              <a:t>.</a:t>
            </a:r>
          </a:p>
          <a:p>
            <a:pPr marR="0" algn="just">
              <a:spcBef>
                <a:spcPts val="0"/>
              </a:spcBef>
              <a:spcAft>
                <a:spcPts val="1200"/>
              </a:spcAft>
              <a:buFont typeface="Arial" panose="020B0604020202020204" pitchFamily="34" charset="0"/>
              <a:buChar char="•"/>
            </a:pPr>
            <a:r>
              <a:rPr lang="en-US" sz="20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Using human BALF metatranscriptomes</a:t>
            </a:r>
            <a:r>
              <a:rPr lang="en-US" sz="2000" dirty="0">
                <a:solidFill>
                  <a:srgbClr val="000000"/>
                </a:solidFill>
                <a:latin typeface="Calibri" panose="020F0502020204030204" pitchFamily="34" charset="0"/>
                <a:ea typeface="Times New Roman" panose="02020603050405020304" pitchFamily="18" charset="0"/>
                <a:cs typeface="Calibri" panose="020F0502020204030204" pitchFamily="34" charset="0"/>
              </a:rPr>
              <a:t> </a:t>
            </a:r>
            <a:r>
              <a:rPr lang="en-US" sz="20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sourced from </a:t>
            </a:r>
            <a:r>
              <a:rPr lang="en-US" sz="20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seven publications </a:t>
            </a:r>
            <a:r>
              <a:rPr lang="en-US" sz="20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and corresponding publicly available sequencing data repositories, we were able to c</a:t>
            </a:r>
            <a:r>
              <a:rPr lang="en-US" sz="2000" dirty="0">
                <a:solidFill>
                  <a:srgbClr val="000000"/>
                </a:solidFill>
                <a:latin typeface="Calibri" panose="020F0502020204030204" pitchFamily="34" charset="0"/>
                <a:ea typeface="Calibri" panose="020F0502020204030204" pitchFamily="34" charset="0"/>
                <a:cs typeface="Calibri" panose="020F0502020204030204" pitchFamily="34" charset="0"/>
              </a:rPr>
              <a:t>onduct a </a:t>
            </a:r>
            <a:r>
              <a:rPr lang="en-US" sz="2000" b="1" dirty="0">
                <a:solidFill>
                  <a:srgbClr val="201F1E"/>
                </a:solidFill>
                <a:effectLst/>
                <a:latin typeface="Calibri" panose="020F0502020204030204" pitchFamily="34" charset="0"/>
                <a:ea typeface="Calibri" panose="020F0502020204030204" pitchFamily="34" charset="0"/>
                <a:cs typeface="Calibri" panose="020F0502020204030204" pitchFamily="34" charset="0"/>
              </a:rPr>
              <a:t>multivariate taxonomic </a:t>
            </a:r>
            <a:r>
              <a:rPr lang="en-US" sz="2000" dirty="0">
                <a:solidFill>
                  <a:srgbClr val="201F1E"/>
                </a:solidFill>
                <a:effectLst/>
                <a:latin typeface="Calibri" panose="020F0502020204030204" pitchFamily="34" charset="0"/>
                <a:ea typeface="Calibri" panose="020F0502020204030204" pitchFamily="34" charset="0"/>
                <a:cs typeface="Calibri" panose="020F0502020204030204" pitchFamily="34" charset="0"/>
              </a:rPr>
              <a:t>and </a:t>
            </a:r>
            <a:r>
              <a:rPr lang="en-US" sz="2000" b="1" dirty="0">
                <a:solidFill>
                  <a:srgbClr val="201F1E"/>
                </a:solidFill>
                <a:effectLst/>
                <a:latin typeface="Calibri" panose="020F0502020204030204" pitchFamily="34" charset="0"/>
                <a:ea typeface="Calibri" panose="020F0502020204030204" pitchFamily="34" charset="0"/>
                <a:cs typeface="Calibri" panose="020F0502020204030204" pitchFamily="34" charset="0"/>
              </a:rPr>
              <a:t>functional microbiome comparison </a:t>
            </a:r>
            <a:r>
              <a:rPr lang="en-US" sz="2000" dirty="0">
                <a:solidFill>
                  <a:srgbClr val="201F1E"/>
                </a:solidFill>
                <a:effectLst/>
                <a:latin typeface="Calibri" panose="020F0502020204030204" pitchFamily="34" charset="0"/>
                <a:ea typeface="Calibri" panose="020F0502020204030204" pitchFamily="34" charset="0"/>
                <a:cs typeface="Calibri" panose="020F0502020204030204" pitchFamily="34" charset="0"/>
              </a:rPr>
              <a:t>using </a:t>
            </a:r>
            <a:r>
              <a:rPr lang="en-US" sz="2000" dirty="0">
                <a:solidFill>
                  <a:srgbClr val="201F1E"/>
                </a:solidFill>
                <a:latin typeface="Calibri" panose="020F0502020204030204" pitchFamily="34" charset="0"/>
                <a:ea typeface="Calibri" panose="020F0502020204030204" pitchFamily="34" charset="0"/>
                <a:cs typeface="Calibri" panose="020F0502020204030204" pitchFamily="34" charset="0"/>
              </a:rPr>
              <a:t>metatranscriptome sequencing </a:t>
            </a:r>
            <a:r>
              <a:rPr lang="en-US" sz="20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data derived from BALF specimens of subjects grouped into one of three classes: </a:t>
            </a:r>
            <a:r>
              <a:rPr lang="en-US" sz="20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 Uninfected</a:t>
            </a:r>
            <a:r>
              <a:rPr lang="en-US" sz="20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controls; </a:t>
            </a:r>
            <a:r>
              <a:rPr lang="en-US" sz="20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2) Community Acquired Pneumonia (CAP) </a:t>
            </a:r>
            <a:r>
              <a:rPr lang="en-US" sz="20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patients; or </a:t>
            </a:r>
            <a:r>
              <a:rPr lang="en-US" sz="20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3)</a:t>
            </a:r>
            <a:r>
              <a:rPr lang="en-US" sz="20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r>
              <a:rPr lang="en-US" sz="20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COVID-19 patients with moderate to severe disease</a:t>
            </a:r>
            <a:r>
              <a:rPr lang="en-US" sz="20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r>
              <a:rPr lang="en-US" sz="2000" dirty="0">
                <a:solidFill>
                  <a:srgbClr val="000000"/>
                </a:solidFill>
                <a:latin typeface="Calibri" panose="020F0502020204030204" pitchFamily="34" charset="0"/>
                <a:ea typeface="Times New Roman" panose="02020603050405020304" pitchFamily="18" charset="0"/>
                <a:cs typeface="Calibri" panose="020F0502020204030204" pitchFamily="34" charset="0"/>
              </a:rPr>
              <a:t>with a subsequent </a:t>
            </a:r>
            <a:r>
              <a:rPr lang="en-US" sz="20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stratified analysis by </a:t>
            </a:r>
            <a:r>
              <a:rPr lang="en-US" sz="20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mortality</a:t>
            </a:r>
            <a:r>
              <a:rPr lang="en-US" sz="20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(Table 1).</a:t>
            </a:r>
          </a:p>
          <a:p>
            <a:pPr marR="0" algn="just">
              <a:spcBef>
                <a:spcPts val="0"/>
              </a:spcBef>
              <a:spcAft>
                <a:spcPts val="1200"/>
              </a:spcAft>
              <a:buFont typeface="Arial" panose="020B0604020202020204" pitchFamily="34" charset="0"/>
              <a:buChar char="•"/>
            </a:pPr>
            <a:r>
              <a:rPr lang="en-US" sz="2000" dirty="0">
                <a:solidFill>
                  <a:srgbClr val="000000"/>
                </a:solidFill>
                <a:latin typeface="Calibri" panose="020F0502020204030204" pitchFamily="34" charset="0"/>
                <a:ea typeface="Times New Roman" panose="02020603050405020304" pitchFamily="18" charset="0"/>
                <a:cs typeface="Calibri" panose="020F0502020204030204" pitchFamily="34" charset="0"/>
              </a:rPr>
              <a:t> The objective of the study was to compare the </a:t>
            </a:r>
            <a:r>
              <a:rPr lang="en-US" sz="2000" b="1" dirty="0">
                <a:solidFill>
                  <a:srgbClr val="B22222"/>
                </a:solidFill>
                <a:latin typeface="Calibri" panose="020F0502020204030204" pitchFamily="34" charset="0"/>
                <a:ea typeface="Times New Roman" panose="02020603050405020304" pitchFamily="18" charset="0"/>
                <a:cs typeface="Calibri" panose="020F0502020204030204" pitchFamily="34" charset="0"/>
              </a:rPr>
              <a:t>COVID19</a:t>
            </a:r>
            <a:r>
              <a:rPr lang="en-US" sz="2000" b="1" dirty="0">
                <a:solidFill>
                  <a:srgbClr val="000000"/>
                </a:solidFill>
                <a:latin typeface="Calibri" panose="020F0502020204030204" pitchFamily="34" charset="0"/>
                <a:ea typeface="Times New Roman" panose="02020603050405020304" pitchFamily="18" charset="0"/>
                <a:cs typeface="Calibri" panose="020F0502020204030204" pitchFamily="34" charset="0"/>
              </a:rPr>
              <a:t> </a:t>
            </a:r>
            <a:r>
              <a:rPr lang="en-US" sz="2000" dirty="0">
                <a:solidFill>
                  <a:srgbClr val="000000"/>
                </a:solidFill>
                <a:latin typeface="Calibri" panose="020F0502020204030204" pitchFamily="34" charset="0"/>
                <a:ea typeface="Times New Roman" panose="02020603050405020304" pitchFamily="18" charset="0"/>
                <a:cs typeface="Calibri" panose="020F0502020204030204" pitchFamily="34" charset="0"/>
              </a:rPr>
              <a:t>amongst </a:t>
            </a:r>
            <a:r>
              <a:rPr lang="en-US" sz="2000" b="1" dirty="0">
                <a:solidFill>
                  <a:srgbClr val="228B22"/>
                </a:solidFill>
                <a:latin typeface="Calibri" panose="020F0502020204030204" pitchFamily="34" charset="0"/>
                <a:ea typeface="Times New Roman" panose="02020603050405020304" pitchFamily="18" charset="0"/>
                <a:cs typeface="Calibri" panose="020F0502020204030204" pitchFamily="34" charset="0"/>
              </a:rPr>
              <a:t>uninfected</a:t>
            </a:r>
            <a:r>
              <a:rPr lang="en-US" sz="2000" b="1" dirty="0">
                <a:solidFill>
                  <a:srgbClr val="000000"/>
                </a:solidFill>
                <a:latin typeface="Calibri" panose="020F0502020204030204" pitchFamily="34" charset="0"/>
                <a:ea typeface="Times New Roman" panose="02020603050405020304" pitchFamily="18" charset="0"/>
                <a:cs typeface="Calibri" panose="020F0502020204030204" pitchFamily="34" charset="0"/>
              </a:rPr>
              <a:t> </a:t>
            </a:r>
            <a:r>
              <a:rPr lang="en-US" sz="2000" dirty="0">
                <a:solidFill>
                  <a:srgbClr val="000000"/>
                </a:solidFill>
                <a:latin typeface="Calibri" panose="020F0502020204030204" pitchFamily="34" charset="0"/>
                <a:ea typeface="Times New Roman" panose="02020603050405020304" pitchFamily="18" charset="0"/>
                <a:cs typeface="Calibri" panose="020F0502020204030204" pitchFamily="34" charset="0"/>
              </a:rPr>
              <a:t>and</a:t>
            </a:r>
            <a:r>
              <a:rPr lang="en-US" sz="2000" b="1" dirty="0">
                <a:solidFill>
                  <a:srgbClr val="000000"/>
                </a:solidFill>
                <a:latin typeface="Calibri" panose="020F0502020204030204" pitchFamily="34" charset="0"/>
                <a:ea typeface="Times New Roman" panose="02020603050405020304" pitchFamily="18" charset="0"/>
                <a:cs typeface="Calibri" panose="020F0502020204030204" pitchFamily="34" charset="0"/>
              </a:rPr>
              <a:t> </a:t>
            </a:r>
            <a:r>
              <a:rPr lang="en-US" sz="2000" b="1" dirty="0">
                <a:solidFill>
                  <a:srgbClr val="FF7F00"/>
                </a:solidFill>
                <a:latin typeface="Calibri" panose="020F0502020204030204" pitchFamily="34" charset="0"/>
                <a:ea typeface="Times New Roman" panose="02020603050405020304" pitchFamily="18" charset="0"/>
                <a:cs typeface="Calibri" panose="020F0502020204030204" pitchFamily="34" charset="0"/>
              </a:rPr>
              <a:t>CAP</a:t>
            </a:r>
            <a:r>
              <a:rPr lang="en-US" sz="2000" b="1" dirty="0">
                <a:solidFill>
                  <a:srgbClr val="000000"/>
                </a:solidFill>
                <a:latin typeface="Calibri" panose="020F0502020204030204" pitchFamily="34" charset="0"/>
                <a:ea typeface="Times New Roman" panose="02020603050405020304" pitchFamily="18" charset="0"/>
                <a:cs typeface="Calibri" panose="020F0502020204030204" pitchFamily="34" charset="0"/>
              </a:rPr>
              <a:t> </a:t>
            </a:r>
            <a:r>
              <a:rPr lang="en-US" sz="2000" dirty="0">
                <a:solidFill>
                  <a:srgbClr val="2E3E46"/>
                </a:solidFill>
                <a:latin typeface="Calibri" panose="020F0502020204030204" pitchFamily="34" charset="0"/>
                <a:ea typeface="Times New Roman" panose="02020603050405020304" pitchFamily="18" charset="0"/>
                <a:cs typeface="Calibri" panose="020F0502020204030204" pitchFamily="34" charset="0"/>
              </a:rPr>
              <a:t>patients </a:t>
            </a:r>
            <a:r>
              <a:rPr lang="en-US" sz="2000" b="1" dirty="0">
                <a:latin typeface="Calibri" panose="020F0502020204030204" pitchFamily="34" charset="0"/>
                <a:ea typeface="Times New Roman" panose="02020603050405020304" pitchFamily="18" charset="0"/>
                <a:cs typeface="Calibri" panose="020F0502020204030204" pitchFamily="34" charset="0"/>
              </a:rPr>
              <a:t>BALF metatranscriptomes</a:t>
            </a:r>
            <a:r>
              <a:rPr lang="en-US" sz="2000" dirty="0">
                <a:latin typeface="Calibri" panose="020F0502020204030204" pitchFamily="34" charset="0"/>
                <a:ea typeface="Times New Roman" panose="02020603050405020304" pitchFamily="18" charset="0"/>
                <a:cs typeface="Calibri" panose="020F0502020204030204" pitchFamily="34" charset="0"/>
              </a:rPr>
              <a:t> and: </a:t>
            </a:r>
            <a:r>
              <a:rPr lang="en-US" sz="2000" b="1" dirty="0">
                <a:latin typeface="Calibri" panose="020F0502020204030204" pitchFamily="34" charset="0"/>
                <a:ea typeface="Times New Roman" panose="02020603050405020304" pitchFamily="18" charset="0"/>
                <a:cs typeface="Calibri" panose="020F0502020204030204" pitchFamily="34" charset="0"/>
              </a:rPr>
              <a:t>1) </a:t>
            </a:r>
            <a:r>
              <a:rPr lang="en-US" sz="2000" dirty="0">
                <a:latin typeface="Calibri" panose="020F0502020204030204" pitchFamily="34" charset="0"/>
                <a:ea typeface="Times New Roman" panose="02020603050405020304" pitchFamily="18" charset="0"/>
                <a:cs typeface="Calibri" panose="020F0502020204030204" pitchFamily="34" charset="0"/>
              </a:rPr>
              <a:t>identify changes in </a:t>
            </a:r>
            <a:r>
              <a:rPr lang="en-US" sz="2000" b="1" dirty="0">
                <a:latin typeface="Calibri" panose="020F0502020204030204" pitchFamily="34" charset="0"/>
                <a:ea typeface="Times New Roman" panose="02020603050405020304" pitchFamily="18" charset="0"/>
                <a:cs typeface="Calibri" panose="020F0502020204030204" pitchFamily="34" charset="0"/>
              </a:rPr>
              <a:t>microbial </a:t>
            </a:r>
            <a:r>
              <a:rPr lang="en-US" sz="2000" dirty="0">
                <a:latin typeface="Calibri" panose="020F0502020204030204" pitchFamily="34" charset="0"/>
                <a:ea typeface="Times New Roman" panose="02020603050405020304" pitchFamily="18" charset="0"/>
                <a:cs typeface="Calibri" panose="020F0502020204030204" pitchFamily="34" charset="0"/>
              </a:rPr>
              <a:t>derived </a:t>
            </a:r>
            <a:r>
              <a:rPr lang="en-US" sz="2000" b="1" dirty="0">
                <a:latin typeface="Calibri" panose="020F0502020204030204" pitchFamily="34" charset="0"/>
                <a:ea typeface="Times New Roman" panose="02020603050405020304" pitchFamily="18" charset="0"/>
                <a:cs typeface="Calibri" panose="020F0502020204030204" pitchFamily="34" charset="0"/>
              </a:rPr>
              <a:t>community dynamics</a:t>
            </a:r>
            <a:r>
              <a:rPr lang="en-US" sz="2000" dirty="0">
                <a:latin typeface="Calibri" panose="020F0502020204030204" pitchFamily="34" charset="0"/>
                <a:ea typeface="Times New Roman" panose="02020603050405020304" pitchFamily="18" charset="0"/>
                <a:cs typeface="Calibri" panose="020F0502020204030204" pitchFamily="34" charset="0"/>
              </a:rPr>
              <a:t> / </a:t>
            </a:r>
            <a:r>
              <a:rPr lang="en-US" sz="2000" b="1" dirty="0">
                <a:latin typeface="Calibri" panose="020F0502020204030204" pitchFamily="34" charset="0"/>
                <a:ea typeface="Times New Roman" panose="02020603050405020304" pitchFamily="18" charset="0"/>
                <a:cs typeface="Calibri" panose="020F0502020204030204" pitchFamily="34" charset="0"/>
              </a:rPr>
              <a:t>gene ontologies </a:t>
            </a:r>
            <a:r>
              <a:rPr lang="en-US" sz="2000" dirty="0">
                <a:latin typeface="Calibri" panose="020F0502020204030204" pitchFamily="34" charset="0"/>
                <a:ea typeface="Times New Roman" panose="02020603050405020304" pitchFamily="18" charset="0"/>
                <a:cs typeface="Calibri" panose="020F0502020204030204" pitchFamily="34" charset="0"/>
              </a:rPr>
              <a:t>associated </a:t>
            </a:r>
            <a:r>
              <a:rPr lang="en-US" sz="2000" dirty="0">
                <a:solidFill>
                  <a:srgbClr val="2E3E46"/>
                </a:solidFill>
                <a:latin typeface="Calibri" panose="020F0502020204030204" pitchFamily="34" charset="0"/>
                <a:ea typeface="Times New Roman" panose="02020603050405020304" pitchFamily="18" charset="0"/>
                <a:cs typeface="Calibri" panose="020F0502020204030204" pitchFamily="34" charset="0"/>
              </a:rPr>
              <a:t>with </a:t>
            </a:r>
            <a:r>
              <a:rPr lang="en-US" sz="2000" b="1" dirty="0">
                <a:solidFill>
                  <a:srgbClr val="B22222"/>
                </a:solidFill>
                <a:latin typeface="Calibri" panose="020F0502020204030204" pitchFamily="34" charset="0"/>
                <a:ea typeface="Times New Roman" panose="02020603050405020304" pitchFamily="18" charset="0"/>
                <a:cs typeface="Calibri" panose="020F0502020204030204" pitchFamily="34" charset="0"/>
              </a:rPr>
              <a:t>COVID19. </a:t>
            </a:r>
            <a:r>
              <a:rPr lang="en-US" sz="2000" dirty="0">
                <a:latin typeface="Calibri" panose="020F0502020204030204" pitchFamily="34" charset="0"/>
                <a:ea typeface="Times New Roman" panose="02020603050405020304" pitchFamily="18" charset="0"/>
                <a:cs typeface="Calibri" panose="020F0502020204030204" pitchFamily="34" charset="0"/>
              </a:rPr>
              <a:t>and </a:t>
            </a:r>
            <a:r>
              <a:rPr lang="en-US" sz="2000" b="1" dirty="0">
                <a:latin typeface="Calibri" panose="020F0502020204030204" pitchFamily="34" charset="0"/>
                <a:ea typeface="Times New Roman" panose="02020603050405020304" pitchFamily="18" charset="0"/>
                <a:cs typeface="Calibri" panose="020F0502020204030204" pitchFamily="34" charset="0"/>
              </a:rPr>
              <a:t>2) </a:t>
            </a:r>
            <a:r>
              <a:rPr lang="en-US" sz="2000" dirty="0">
                <a:latin typeface="Calibri" panose="020F0502020204030204" pitchFamily="34" charset="0"/>
                <a:ea typeface="Times New Roman" panose="02020603050405020304" pitchFamily="18" charset="0"/>
                <a:cs typeface="Calibri" panose="020F0502020204030204" pitchFamily="34" charset="0"/>
              </a:rPr>
              <a:t>Predict</a:t>
            </a:r>
            <a:r>
              <a:rPr lang="en-US" sz="2000" b="1" dirty="0">
                <a:latin typeface="Calibri" panose="020F0502020204030204" pitchFamily="34" charset="0"/>
                <a:ea typeface="Times New Roman" panose="02020603050405020304" pitchFamily="18" charset="0"/>
                <a:cs typeface="Calibri" panose="020F0502020204030204" pitchFamily="34" charset="0"/>
              </a:rPr>
              <a:t> outcomes </a:t>
            </a:r>
            <a:r>
              <a:rPr lang="en-US" sz="2000" dirty="0">
                <a:solidFill>
                  <a:srgbClr val="2E3E46"/>
                </a:solidFill>
                <a:latin typeface="Calibri" panose="020F0502020204030204" pitchFamily="34" charset="0"/>
                <a:ea typeface="Times New Roman" panose="02020603050405020304" pitchFamily="18" charset="0"/>
                <a:cs typeface="Calibri" panose="020F0502020204030204" pitchFamily="34" charset="0"/>
              </a:rPr>
              <a:t>amongst </a:t>
            </a:r>
            <a:r>
              <a:rPr lang="en-US" sz="2000" b="1" dirty="0">
                <a:solidFill>
                  <a:srgbClr val="B22222"/>
                </a:solidFill>
                <a:latin typeface="Calibri" panose="020F0502020204030204" pitchFamily="34" charset="0"/>
                <a:ea typeface="Times New Roman" panose="02020603050405020304" pitchFamily="18" charset="0"/>
                <a:cs typeface="Calibri" panose="020F0502020204030204" pitchFamily="34" charset="0"/>
              </a:rPr>
              <a:t>COVID19</a:t>
            </a:r>
            <a:r>
              <a:rPr lang="en-US" sz="2000" dirty="0">
                <a:solidFill>
                  <a:srgbClr val="2E3E46"/>
                </a:solidFill>
                <a:latin typeface="Calibri" panose="020F0502020204030204" pitchFamily="34" charset="0"/>
                <a:ea typeface="Times New Roman" panose="02020603050405020304" pitchFamily="18" charset="0"/>
                <a:cs typeface="Calibri" panose="020F0502020204030204" pitchFamily="34" charset="0"/>
              </a:rPr>
              <a:t> based on metatranscriptomes profiling, with the overall </a:t>
            </a:r>
            <a:r>
              <a:rPr lang="en-US" sz="2000" dirty="0">
                <a:solidFill>
                  <a:srgbClr val="000000"/>
                </a:solidFill>
                <a:latin typeface="Calibri" panose="020F0502020204030204" pitchFamily="34" charset="0"/>
                <a:ea typeface="Times New Roman" panose="02020603050405020304" pitchFamily="18" charset="0"/>
                <a:cs typeface="Calibri" panose="020F0502020204030204" pitchFamily="34" charset="0"/>
              </a:rPr>
              <a:t>hypothesis being that</a:t>
            </a:r>
            <a:r>
              <a:rPr lang="en-US" sz="20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there is a </a:t>
            </a:r>
            <a:r>
              <a:rPr lang="en-US" sz="20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potential informative and discernably significant relationship between the BALF microbiome and the severity of COVID-19 disease.</a:t>
            </a:r>
            <a:endParaRPr lang="en-US" sz="2000" b="1" dirty="0">
              <a:effectLst/>
              <a:latin typeface="Calibri" panose="020F0502020204030204" pitchFamily="34" charset="0"/>
              <a:ea typeface="Calibri" panose="020F0502020204030204" pitchFamily="34" charset="0"/>
              <a:cs typeface="Calibri" panose="020F0502020204030204" pitchFamily="34" charset="0"/>
            </a:endParaRPr>
          </a:p>
        </p:txBody>
      </p:sp>
      <p:sp>
        <p:nvSpPr>
          <p:cNvPr id="65" name="Rectangle 749"/>
          <p:cNvSpPr>
            <a:spLocks noChangeArrowheads="1"/>
          </p:cNvSpPr>
          <p:nvPr/>
        </p:nvSpPr>
        <p:spPr bwMode="auto">
          <a:xfrm>
            <a:off x="91440" y="33156668"/>
            <a:ext cx="15791688" cy="1235251"/>
          </a:xfrm>
          <a:prstGeom prst="rect">
            <a:avLst/>
          </a:prstGeom>
          <a:solidFill>
            <a:srgbClr val="7F9CCC">
              <a:alpha val="54901"/>
            </a:srgbClr>
          </a:solidFill>
          <a:ln w="9525">
            <a:noFill/>
            <a:miter lim="800000"/>
            <a:headEnd/>
            <a:tailEnd/>
          </a:ln>
        </p:spPr>
        <p:txBody>
          <a:bodyPr wrap="none" lIns="155923" tIns="77961" rIns="155923" bIns="77961" anchor="ctr"/>
          <a:lstStyle>
            <a:lvl1pPr defTabSz="3275013">
              <a:defRPr sz="4200">
                <a:solidFill>
                  <a:schemeClr val="tx1"/>
                </a:solidFill>
                <a:latin typeface="Arial" pitchFamily="34" charset="0"/>
                <a:ea typeface="ＭＳ Ｐゴシック" pitchFamily="34" charset="-128"/>
              </a:defRPr>
            </a:lvl1pPr>
            <a:lvl2pPr marL="742950" indent="-285750" defTabSz="3275013">
              <a:defRPr sz="4200">
                <a:solidFill>
                  <a:schemeClr val="tx1"/>
                </a:solidFill>
                <a:latin typeface="Arial" pitchFamily="34" charset="0"/>
                <a:ea typeface="ＭＳ Ｐゴシック" pitchFamily="34" charset="-128"/>
              </a:defRPr>
            </a:lvl2pPr>
            <a:lvl3pPr marL="1143000" indent="-228600" defTabSz="3275013">
              <a:defRPr sz="4200">
                <a:solidFill>
                  <a:schemeClr val="tx1"/>
                </a:solidFill>
                <a:latin typeface="Arial" pitchFamily="34" charset="0"/>
                <a:ea typeface="ＭＳ Ｐゴシック" pitchFamily="34" charset="-128"/>
              </a:defRPr>
            </a:lvl3pPr>
            <a:lvl4pPr marL="1600200" indent="-228600" defTabSz="3275013">
              <a:defRPr sz="4200">
                <a:solidFill>
                  <a:schemeClr val="tx1"/>
                </a:solidFill>
                <a:latin typeface="Arial" pitchFamily="34" charset="0"/>
                <a:ea typeface="ＭＳ Ｐゴシック" pitchFamily="34" charset="-128"/>
              </a:defRPr>
            </a:lvl4pPr>
            <a:lvl5pPr marL="2057400" indent="-228600" defTabSz="3275013">
              <a:defRPr sz="4200">
                <a:solidFill>
                  <a:schemeClr val="tx1"/>
                </a:solidFill>
                <a:latin typeface="Arial" pitchFamily="34" charset="0"/>
                <a:ea typeface="ＭＳ Ｐゴシック" pitchFamily="34" charset="-128"/>
              </a:defRPr>
            </a:lvl5pPr>
            <a:lvl6pPr marL="2514600" indent="-228600" defTabSz="3275013" eaLnBrk="0" fontAlgn="base" hangingPunct="0">
              <a:spcBef>
                <a:spcPct val="0"/>
              </a:spcBef>
              <a:spcAft>
                <a:spcPct val="0"/>
              </a:spcAft>
              <a:defRPr sz="4200">
                <a:solidFill>
                  <a:schemeClr val="tx1"/>
                </a:solidFill>
                <a:latin typeface="Arial" pitchFamily="34" charset="0"/>
                <a:ea typeface="ＭＳ Ｐゴシック" pitchFamily="34" charset="-128"/>
              </a:defRPr>
            </a:lvl6pPr>
            <a:lvl7pPr marL="2971800" indent="-228600" defTabSz="3275013" eaLnBrk="0" fontAlgn="base" hangingPunct="0">
              <a:spcBef>
                <a:spcPct val="0"/>
              </a:spcBef>
              <a:spcAft>
                <a:spcPct val="0"/>
              </a:spcAft>
              <a:defRPr sz="4200">
                <a:solidFill>
                  <a:schemeClr val="tx1"/>
                </a:solidFill>
                <a:latin typeface="Arial" pitchFamily="34" charset="0"/>
                <a:ea typeface="ＭＳ Ｐゴシック" pitchFamily="34" charset="-128"/>
              </a:defRPr>
            </a:lvl7pPr>
            <a:lvl8pPr marL="3429000" indent="-228600" defTabSz="3275013" eaLnBrk="0" fontAlgn="base" hangingPunct="0">
              <a:spcBef>
                <a:spcPct val="0"/>
              </a:spcBef>
              <a:spcAft>
                <a:spcPct val="0"/>
              </a:spcAft>
              <a:defRPr sz="4200">
                <a:solidFill>
                  <a:schemeClr val="tx1"/>
                </a:solidFill>
                <a:latin typeface="Arial" pitchFamily="34" charset="0"/>
                <a:ea typeface="ＭＳ Ｐゴシック" pitchFamily="34" charset="-128"/>
              </a:defRPr>
            </a:lvl8pPr>
            <a:lvl9pPr marL="3886200" indent="-228600" defTabSz="3275013" eaLnBrk="0" fontAlgn="base" hangingPunct="0">
              <a:spcBef>
                <a:spcPct val="0"/>
              </a:spcBef>
              <a:spcAft>
                <a:spcPct val="0"/>
              </a:spcAft>
              <a:defRPr sz="4200">
                <a:solidFill>
                  <a:schemeClr val="tx1"/>
                </a:solidFill>
                <a:latin typeface="Arial" pitchFamily="34" charset="0"/>
                <a:ea typeface="ＭＳ Ｐゴシック" pitchFamily="34" charset="-128"/>
              </a:defRPr>
            </a:lvl9pPr>
          </a:lstStyle>
          <a:p>
            <a:pPr algn="ctr" eaLnBrk="1" hangingPunct="1">
              <a:defRPr/>
            </a:pPr>
            <a:r>
              <a:rPr lang="en-US" altLang="en-US" sz="6600" dirty="0">
                <a:solidFill>
                  <a:srgbClr val="002664"/>
                </a:solidFill>
                <a:effectLst>
                  <a:outerShdw blurRad="38100" dist="38100" dir="2700000" algn="tl">
                    <a:srgbClr val="000000"/>
                  </a:outerShdw>
                </a:effectLst>
                <a:latin typeface="Calibri" panose="020F0502020204030204" pitchFamily="34" charset="0"/>
                <a:cs typeface="Calibri" panose="020F0502020204030204" pitchFamily="34" charset="0"/>
              </a:rPr>
              <a:t>RESULTS</a:t>
            </a:r>
          </a:p>
        </p:txBody>
      </p:sp>
      <p:sp>
        <p:nvSpPr>
          <p:cNvPr id="3" name="Rectangle 2"/>
          <p:cNvSpPr/>
          <p:nvPr/>
        </p:nvSpPr>
        <p:spPr>
          <a:xfrm>
            <a:off x="5313857" y="288300"/>
            <a:ext cx="21138541" cy="2000548"/>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en-US" sz="6200" dirty="0">
                <a:solidFill>
                  <a:schemeClr val="bg1"/>
                </a:solidFill>
                <a:effectLst>
                  <a:outerShdw blurRad="38100" dist="38100" dir="2700000" algn="tl">
                    <a:srgbClr val="C0C0C0"/>
                  </a:outerShdw>
                </a:effectLst>
                <a:latin typeface="Arial Rounded MT Bold" panose="020F0704030504030204" pitchFamily="34" charset="0"/>
                <a:cs typeface="Calibri" panose="020F0502020204030204" pitchFamily="34" charset="0"/>
              </a:rPr>
              <a:t>Analysis of bronchoalveolar lavage fluid metatranscriptomes among patients with COVID-19</a:t>
            </a:r>
            <a:endParaRPr kumimoji="0" lang="en-US" sz="6200" i="0" u="none" strike="noStrike" kern="1200" cap="none" spc="0" normalizeH="0" baseline="0" noProof="0" dirty="0">
              <a:ln>
                <a:noFill/>
              </a:ln>
              <a:solidFill>
                <a:srgbClr val="FFFFFF"/>
              </a:solidFill>
              <a:effectLst/>
              <a:uLnTx/>
              <a:uFillTx/>
              <a:latin typeface="Arial Rounded MT Bold" panose="020F0704030504030204" pitchFamily="34" charset="0"/>
              <a:ea typeface="+mn-ea"/>
            </a:endParaRPr>
          </a:p>
        </p:txBody>
      </p:sp>
      <p:pic>
        <p:nvPicPr>
          <p:cNvPr id="67" name="Picture 30" descr="tch.png"/>
          <p:cNvPicPr>
            <a:picLocks noChangeAspect="1"/>
          </p:cNvPicPr>
          <p:nvPr/>
        </p:nvPicPr>
        <p:blipFill>
          <a:blip r:embed="rId8" cstate="print">
            <a:extLst>
              <a:ext uri="{BEBA8EAE-BF5A-486C-A8C5-ECC9F3942E4B}">
                <a14:imgProps xmlns:a14="http://schemas.microsoft.com/office/drawing/2010/main">
                  <a14:imgLayer r:embed="rId9">
                    <a14:imgEffect>
                      <a14:backgroundRemoval t="4348" b="98617" l="1429" r="98571">
                        <a14:foregroundMark x1="1818" y1="56324" x2="1818" y2="56324"/>
                        <a14:foregroundMark x1="48052" y1="95455" x2="48312" y2="98814"/>
                        <a14:foregroundMark x1="93247" y1="57510" x2="94026" y2="57905"/>
                        <a14:foregroundMark x1="97403" y1="65020" x2="98701" y2="65810"/>
                        <a14:foregroundMark x1="56364" y1="80237" x2="56364" y2="80237"/>
                        <a14:foregroundMark x1="76494" y1="78656" x2="76494" y2="78656"/>
                        <a14:foregroundMark x1="44935" y1="42688" x2="44935" y2="42688"/>
                        <a14:foregroundMark x1="47013" y1="32609" x2="47013" y2="32609"/>
                        <a14:foregroundMark x1="50649" y1="18379" x2="50649" y2="18379"/>
                        <a14:foregroundMark x1="49740" y1="4348" x2="49740" y2="4348"/>
                        <a14:backgroundMark x1="26234" y1="10672" x2="26623" y2="11265"/>
                        <a14:backgroundMark x1="25584" y1="11660" x2="27792" y2="15020"/>
                        <a14:backgroundMark x1="26234" y1="10474" x2="25584" y2="10672"/>
                        <a14:backgroundMark x1="26883" y1="12055" x2="25844" y2="11265"/>
                        <a14:backgroundMark x1="30909" y1="27470" x2="30909" y2="27470"/>
                        <a14:backgroundMark x1="74026" y1="45455" x2="75584" y2="49012"/>
                        <a14:backgroundMark x1="75714" y1="47233" x2="73506" y2="49407"/>
                        <a14:backgroundMark x1="74675" y1="45850" x2="74156" y2="47628"/>
                        <a14:backgroundMark x1="78312" y1="44466" x2="74675" y2="47036"/>
                        <a14:backgroundMark x1="75065" y1="46838" x2="74416" y2="47628"/>
                        <a14:backgroundMark x1="74286" y1="47628" x2="74286" y2="47628"/>
                        <a14:backgroundMark x1="519" y1="29644" x2="519" y2="29644"/>
                        <a14:backgroundMark x1="26234" y1="10474" x2="26234" y2="10474"/>
                        <a14:backgroundMark x1="33117" y1="60079" x2="33117" y2="60079"/>
                        <a14:backgroundMark x1="30909" y1="62253" x2="30909" y2="62253"/>
                      </a14:backgroundRemoval>
                    </a14:imgEffect>
                  </a14:imgLayer>
                </a14:imgProps>
              </a:ext>
              <a:ext uri="{28A0092B-C50C-407E-A947-70E740481C1C}">
                <a14:useLocalDpi xmlns:a14="http://schemas.microsoft.com/office/drawing/2010/main" val="0"/>
              </a:ext>
            </a:extLst>
          </a:blip>
          <a:srcRect/>
          <a:stretch>
            <a:fillRect/>
          </a:stretch>
        </p:blipFill>
        <p:spPr bwMode="auto">
          <a:xfrm>
            <a:off x="28755419" y="925183"/>
            <a:ext cx="3200394" cy="2098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 name="Picture 31" descr="cullen2.png"/>
          <p:cNvPicPr>
            <a:picLocks noChangeAspect="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 y="3097618"/>
            <a:ext cx="3487093" cy="437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 name="Picture 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91987" y="1102546"/>
            <a:ext cx="2103120" cy="2103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1" name="Text Box 73">
            <a:extLst>
              <a:ext uri="{FF2B5EF4-FFF2-40B4-BE49-F238E27FC236}">
                <a16:creationId xmlns:a16="http://schemas.microsoft.com/office/drawing/2014/main" id="{7F220929-8543-40C2-9E0A-F44FB5C21719}"/>
              </a:ext>
            </a:extLst>
          </p:cNvPr>
          <p:cNvSpPr txBox="1">
            <a:spLocks noChangeArrowheads="1"/>
          </p:cNvSpPr>
          <p:nvPr/>
        </p:nvSpPr>
        <p:spPr bwMode="auto">
          <a:xfrm>
            <a:off x="22613748" y="20995575"/>
            <a:ext cx="44435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defTabSz="4654550">
              <a:spcBef>
                <a:spcPct val="20000"/>
              </a:spcBef>
              <a:buChar char="•"/>
              <a:defRPr sz="15800">
                <a:solidFill>
                  <a:schemeClr val="tx1"/>
                </a:solidFill>
                <a:latin typeface="Arial" panose="020B0604020202020204" pitchFamily="34" charset="0"/>
                <a:ea typeface="MS PGothic" panose="020B0600070205080204" pitchFamily="34" charset="-128"/>
              </a:defRPr>
            </a:lvl1pPr>
            <a:lvl2pPr marL="742950" indent="-285750" defTabSz="4654550">
              <a:spcBef>
                <a:spcPct val="20000"/>
              </a:spcBef>
              <a:buChar char="–"/>
              <a:defRPr sz="13800">
                <a:solidFill>
                  <a:schemeClr val="tx1"/>
                </a:solidFill>
                <a:latin typeface="Arial" panose="020B0604020202020204" pitchFamily="34" charset="0"/>
                <a:ea typeface="MS PGothic" panose="020B0600070205080204" pitchFamily="34" charset="-128"/>
              </a:defRPr>
            </a:lvl2pPr>
            <a:lvl3pPr marL="1143000" indent="-228600" defTabSz="4654550">
              <a:spcBef>
                <a:spcPct val="20000"/>
              </a:spcBef>
              <a:buChar char="•"/>
              <a:defRPr sz="11900">
                <a:solidFill>
                  <a:schemeClr val="tx1"/>
                </a:solidFill>
                <a:latin typeface="Arial" panose="020B0604020202020204" pitchFamily="34" charset="0"/>
                <a:ea typeface="MS PGothic" panose="020B0600070205080204" pitchFamily="34" charset="-128"/>
              </a:defRPr>
            </a:lvl3pPr>
            <a:lvl4pPr marL="1600200" indent="-228600" defTabSz="4654550">
              <a:spcBef>
                <a:spcPct val="20000"/>
              </a:spcBef>
              <a:buChar char="–"/>
              <a:defRPr sz="10000">
                <a:solidFill>
                  <a:schemeClr val="tx1"/>
                </a:solidFill>
                <a:latin typeface="Arial" panose="020B0604020202020204" pitchFamily="34" charset="0"/>
                <a:ea typeface="MS PGothic" panose="020B0600070205080204" pitchFamily="34" charset="-128"/>
              </a:defRPr>
            </a:lvl4pPr>
            <a:lvl5pPr marL="2057400" indent="-228600" defTabSz="4654550">
              <a:spcBef>
                <a:spcPct val="20000"/>
              </a:spcBef>
              <a:buChar char="»"/>
              <a:defRPr sz="10000">
                <a:solidFill>
                  <a:schemeClr val="tx1"/>
                </a:solidFill>
                <a:latin typeface="Arial" panose="020B0604020202020204" pitchFamily="34" charset="0"/>
                <a:ea typeface="MS PGothic" panose="020B0600070205080204" pitchFamily="34" charset="-128"/>
              </a:defRPr>
            </a:lvl5pPr>
            <a:lvl6pPr marL="2514600" indent="-228600" defTabSz="4654550" eaLnBrk="0" fontAlgn="base" hangingPunct="0">
              <a:spcBef>
                <a:spcPct val="20000"/>
              </a:spcBef>
              <a:spcAft>
                <a:spcPct val="0"/>
              </a:spcAft>
              <a:buChar char="»"/>
              <a:defRPr sz="10000">
                <a:solidFill>
                  <a:schemeClr val="tx1"/>
                </a:solidFill>
                <a:latin typeface="Arial" panose="020B0604020202020204" pitchFamily="34" charset="0"/>
                <a:ea typeface="MS PGothic" panose="020B0600070205080204" pitchFamily="34" charset="-128"/>
              </a:defRPr>
            </a:lvl6pPr>
            <a:lvl7pPr marL="2971800" indent="-228600" defTabSz="4654550" eaLnBrk="0" fontAlgn="base" hangingPunct="0">
              <a:spcBef>
                <a:spcPct val="20000"/>
              </a:spcBef>
              <a:spcAft>
                <a:spcPct val="0"/>
              </a:spcAft>
              <a:buChar char="»"/>
              <a:defRPr sz="10000">
                <a:solidFill>
                  <a:schemeClr val="tx1"/>
                </a:solidFill>
                <a:latin typeface="Arial" panose="020B0604020202020204" pitchFamily="34" charset="0"/>
                <a:ea typeface="MS PGothic" panose="020B0600070205080204" pitchFamily="34" charset="-128"/>
              </a:defRPr>
            </a:lvl7pPr>
            <a:lvl8pPr marL="3429000" indent="-228600" defTabSz="4654550" eaLnBrk="0" fontAlgn="base" hangingPunct="0">
              <a:spcBef>
                <a:spcPct val="20000"/>
              </a:spcBef>
              <a:spcAft>
                <a:spcPct val="0"/>
              </a:spcAft>
              <a:buChar char="»"/>
              <a:defRPr sz="10000">
                <a:solidFill>
                  <a:schemeClr val="tx1"/>
                </a:solidFill>
                <a:latin typeface="Arial" panose="020B0604020202020204" pitchFamily="34" charset="0"/>
                <a:ea typeface="MS PGothic" panose="020B0600070205080204" pitchFamily="34" charset="-128"/>
              </a:defRPr>
            </a:lvl8pPr>
            <a:lvl9pPr marL="3886200" indent="-228600" defTabSz="4654550" eaLnBrk="0" fontAlgn="base" hangingPunct="0">
              <a:spcBef>
                <a:spcPct val="20000"/>
              </a:spcBef>
              <a:spcAft>
                <a:spcPct val="0"/>
              </a:spcAft>
              <a:buChar char="»"/>
              <a:defRPr sz="100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r>
              <a:rPr lang="en-US" altLang="en-US" sz="2200" b="1" dirty="0">
                <a:latin typeface="Calibri" panose="020F0502020204030204" pitchFamily="34" charset="0"/>
                <a:cs typeface="Calibri" panose="020F0502020204030204" pitchFamily="34" charset="0"/>
              </a:rPr>
              <a:t>A)</a:t>
            </a:r>
          </a:p>
        </p:txBody>
      </p:sp>
      <p:sp>
        <p:nvSpPr>
          <p:cNvPr id="124" name="Text Box 73">
            <a:extLst>
              <a:ext uri="{FF2B5EF4-FFF2-40B4-BE49-F238E27FC236}">
                <a16:creationId xmlns:a16="http://schemas.microsoft.com/office/drawing/2014/main" id="{7F220929-8543-40C2-9E0A-F44FB5C21719}"/>
              </a:ext>
            </a:extLst>
          </p:cNvPr>
          <p:cNvSpPr txBox="1">
            <a:spLocks noChangeArrowheads="1"/>
          </p:cNvSpPr>
          <p:nvPr/>
        </p:nvSpPr>
        <p:spPr bwMode="auto">
          <a:xfrm>
            <a:off x="27372697" y="20995575"/>
            <a:ext cx="43152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defTabSz="4654550">
              <a:spcBef>
                <a:spcPct val="20000"/>
              </a:spcBef>
              <a:buChar char="•"/>
              <a:defRPr sz="15800">
                <a:solidFill>
                  <a:schemeClr val="tx1"/>
                </a:solidFill>
                <a:latin typeface="Arial" panose="020B0604020202020204" pitchFamily="34" charset="0"/>
                <a:ea typeface="MS PGothic" panose="020B0600070205080204" pitchFamily="34" charset="-128"/>
              </a:defRPr>
            </a:lvl1pPr>
            <a:lvl2pPr marL="742950" indent="-285750" defTabSz="4654550">
              <a:spcBef>
                <a:spcPct val="20000"/>
              </a:spcBef>
              <a:buChar char="–"/>
              <a:defRPr sz="13800">
                <a:solidFill>
                  <a:schemeClr val="tx1"/>
                </a:solidFill>
                <a:latin typeface="Arial" panose="020B0604020202020204" pitchFamily="34" charset="0"/>
                <a:ea typeface="MS PGothic" panose="020B0600070205080204" pitchFamily="34" charset="-128"/>
              </a:defRPr>
            </a:lvl2pPr>
            <a:lvl3pPr marL="1143000" indent="-228600" defTabSz="4654550">
              <a:spcBef>
                <a:spcPct val="20000"/>
              </a:spcBef>
              <a:buChar char="•"/>
              <a:defRPr sz="11900">
                <a:solidFill>
                  <a:schemeClr val="tx1"/>
                </a:solidFill>
                <a:latin typeface="Arial" panose="020B0604020202020204" pitchFamily="34" charset="0"/>
                <a:ea typeface="MS PGothic" panose="020B0600070205080204" pitchFamily="34" charset="-128"/>
              </a:defRPr>
            </a:lvl3pPr>
            <a:lvl4pPr marL="1600200" indent="-228600" defTabSz="4654550">
              <a:spcBef>
                <a:spcPct val="20000"/>
              </a:spcBef>
              <a:buChar char="–"/>
              <a:defRPr sz="10000">
                <a:solidFill>
                  <a:schemeClr val="tx1"/>
                </a:solidFill>
                <a:latin typeface="Arial" panose="020B0604020202020204" pitchFamily="34" charset="0"/>
                <a:ea typeface="MS PGothic" panose="020B0600070205080204" pitchFamily="34" charset="-128"/>
              </a:defRPr>
            </a:lvl4pPr>
            <a:lvl5pPr marL="2057400" indent="-228600" defTabSz="4654550">
              <a:spcBef>
                <a:spcPct val="20000"/>
              </a:spcBef>
              <a:buChar char="»"/>
              <a:defRPr sz="10000">
                <a:solidFill>
                  <a:schemeClr val="tx1"/>
                </a:solidFill>
                <a:latin typeface="Arial" panose="020B0604020202020204" pitchFamily="34" charset="0"/>
                <a:ea typeface="MS PGothic" panose="020B0600070205080204" pitchFamily="34" charset="-128"/>
              </a:defRPr>
            </a:lvl5pPr>
            <a:lvl6pPr marL="2514600" indent="-228600" defTabSz="4654550" eaLnBrk="0" fontAlgn="base" hangingPunct="0">
              <a:spcBef>
                <a:spcPct val="20000"/>
              </a:spcBef>
              <a:spcAft>
                <a:spcPct val="0"/>
              </a:spcAft>
              <a:buChar char="»"/>
              <a:defRPr sz="10000">
                <a:solidFill>
                  <a:schemeClr val="tx1"/>
                </a:solidFill>
                <a:latin typeface="Arial" panose="020B0604020202020204" pitchFamily="34" charset="0"/>
                <a:ea typeface="MS PGothic" panose="020B0600070205080204" pitchFamily="34" charset="-128"/>
              </a:defRPr>
            </a:lvl6pPr>
            <a:lvl7pPr marL="2971800" indent="-228600" defTabSz="4654550" eaLnBrk="0" fontAlgn="base" hangingPunct="0">
              <a:spcBef>
                <a:spcPct val="20000"/>
              </a:spcBef>
              <a:spcAft>
                <a:spcPct val="0"/>
              </a:spcAft>
              <a:buChar char="»"/>
              <a:defRPr sz="10000">
                <a:solidFill>
                  <a:schemeClr val="tx1"/>
                </a:solidFill>
                <a:latin typeface="Arial" panose="020B0604020202020204" pitchFamily="34" charset="0"/>
                <a:ea typeface="MS PGothic" panose="020B0600070205080204" pitchFamily="34" charset="-128"/>
              </a:defRPr>
            </a:lvl7pPr>
            <a:lvl8pPr marL="3429000" indent="-228600" defTabSz="4654550" eaLnBrk="0" fontAlgn="base" hangingPunct="0">
              <a:spcBef>
                <a:spcPct val="20000"/>
              </a:spcBef>
              <a:spcAft>
                <a:spcPct val="0"/>
              </a:spcAft>
              <a:buChar char="»"/>
              <a:defRPr sz="10000">
                <a:solidFill>
                  <a:schemeClr val="tx1"/>
                </a:solidFill>
                <a:latin typeface="Arial" panose="020B0604020202020204" pitchFamily="34" charset="0"/>
                <a:ea typeface="MS PGothic" panose="020B0600070205080204" pitchFamily="34" charset="-128"/>
              </a:defRPr>
            </a:lvl8pPr>
            <a:lvl9pPr marL="3886200" indent="-228600" defTabSz="4654550" eaLnBrk="0" fontAlgn="base" hangingPunct="0">
              <a:spcBef>
                <a:spcPct val="20000"/>
              </a:spcBef>
              <a:spcAft>
                <a:spcPct val="0"/>
              </a:spcAft>
              <a:buChar char="»"/>
              <a:defRPr sz="100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r>
              <a:rPr lang="en-US" altLang="en-US" sz="2200" b="1" dirty="0">
                <a:latin typeface="Calibri" panose="020F0502020204030204" pitchFamily="34" charset="0"/>
                <a:cs typeface="Calibri" panose="020F0502020204030204" pitchFamily="34" charset="0"/>
              </a:rPr>
              <a:t>B)</a:t>
            </a:r>
          </a:p>
        </p:txBody>
      </p:sp>
      <p:pic>
        <p:nvPicPr>
          <p:cNvPr id="133" name="Picture 132" descr="Chart&#10;&#10;Description automatically generated">
            <a:extLst>
              <a:ext uri="{FF2B5EF4-FFF2-40B4-BE49-F238E27FC236}">
                <a16:creationId xmlns:a16="http://schemas.microsoft.com/office/drawing/2014/main" id="{5A66748F-FD03-40F2-B800-BAA49A46D7CA}"/>
              </a:ext>
            </a:extLst>
          </p:cNvPr>
          <p:cNvPicPr>
            <a:picLocks noChangeAspect="1"/>
          </p:cNvPicPr>
          <p:nvPr/>
        </p:nvPicPr>
        <p:blipFill rotWithShape="1">
          <a:blip r:embed="rId12">
            <a:extLst>
              <a:ext uri="{28A0092B-C50C-407E-A947-70E740481C1C}">
                <a14:useLocalDpi xmlns:a14="http://schemas.microsoft.com/office/drawing/2010/main" val="0"/>
              </a:ext>
            </a:extLst>
          </a:blip>
          <a:srcRect l="774" t="19260" r="23117" b="19299"/>
          <a:stretch/>
        </p:blipFill>
        <p:spPr>
          <a:xfrm>
            <a:off x="38910" y="35858888"/>
            <a:ext cx="15858347" cy="6279711"/>
          </a:xfrm>
          <a:prstGeom prst="rect">
            <a:avLst/>
          </a:prstGeom>
        </p:spPr>
      </p:pic>
      <p:sp>
        <p:nvSpPr>
          <p:cNvPr id="183" name="TextBox 182">
            <a:extLst>
              <a:ext uri="{FF2B5EF4-FFF2-40B4-BE49-F238E27FC236}">
                <a16:creationId xmlns:a16="http://schemas.microsoft.com/office/drawing/2014/main" id="{B06BCCE9-07F6-4053-B18B-D06094C4DEFE}"/>
              </a:ext>
            </a:extLst>
          </p:cNvPr>
          <p:cNvSpPr txBox="1"/>
          <p:nvPr/>
        </p:nvSpPr>
        <p:spPr>
          <a:xfrm>
            <a:off x="3597804" y="4986872"/>
            <a:ext cx="23762536" cy="2062103"/>
          </a:xfrm>
          <a:prstGeom prst="rect">
            <a:avLst/>
          </a:prstGeom>
          <a:noFill/>
        </p:spPr>
        <p:txBody>
          <a:bodyPr wrap="square">
            <a:spAutoFit/>
          </a:bodyPr>
          <a:lstStyle/>
          <a:p>
            <a:pPr algn="just" eaLnBrk="1" hangingPunct="1">
              <a:defRPr/>
            </a:pPr>
            <a:r>
              <a:rPr lang="en-US" altLang="en-US" sz="3200" baseline="30000" dirty="0">
                <a:solidFill>
                  <a:srgbClr val="D9E7FF"/>
                </a:solidFill>
                <a:latin typeface="Arial Rounded MT Bold" panose="020F0704030504030204" pitchFamily="34" charset="0"/>
                <a:cs typeface="Calibri" panose="020F0502020204030204" pitchFamily="34" charset="0"/>
              </a:rPr>
              <a:t>1 </a:t>
            </a:r>
            <a:r>
              <a:rPr lang="en-US" altLang="en-US" sz="3200" dirty="0">
                <a:solidFill>
                  <a:srgbClr val="D9E7FF"/>
                </a:solidFill>
                <a:latin typeface="Arial Rounded MT Bold" panose="020F0704030504030204" pitchFamily="34" charset="0"/>
                <a:cs typeface="Calibri" panose="020F0502020204030204" pitchFamily="34" charset="0"/>
              </a:rPr>
              <a:t>Department of Obstetrics and Gynecology, Baylor College of Medicine and Texas Children’s Hospital, Houston, TX, USA; </a:t>
            </a:r>
            <a:r>
              <a:rPr lang="en-US" altLang="en-US" sz="3200" baseline="30000" dirty="0">
                <a:solidFill>
                  <a:srgbClr val="D9E7FF"/>
                </a:solidFill>
                <a:latin typeface="Arial Rounded MT Bold" panose="020F0704030504030204" pitchFamily="34" charset="0"/>
                <a:cs typeface="Calibri" panose="020F0502020204030204" pitchFamily="34" charset="0"/>
              </a:rPr>
              <a:t>2 </a:t>
            </a:r>
            <a:r>
              <a:rPr lang="en-US" altLang="en-US" sz="3200" dirty="0">
                <a:solidFill>
                  <a:srgbClr val="D9E7FF"/>
                </a:solidFill>
                <a:latin typeface="Arial Rounded MT Bold" panose="020F0704030504030204" pitchFamily="34" charset="0"/>
                <a:cs typeface="Calibri" panose="020F0502020204030204" pitchFamily="34" charset="0"/>
              </a:rPr>
              <a:t>Blue Marble Space Institute of Science, Seattle, WA, USA; </a:t>
            </a:r>
            <a:r>
              <a:rPr lang="en-US" altLang="en-US" sz="3200" baseline="30000" dirty="0">
                <a:solidFill>
                  <a:srgbClr val="D9E7FF"/>
                </a:solidFill>
                <a:latin typeface="Arial Rounded MT Bold" panose="020F0704030504030204" pitchFamily="34" charset="0"/>
                <a:cs typeface="Calibri" panose="020F0502020204030204" pitchFamily="34" charset="0"/>
              </a:rPr>
              <a:t>3 </a:t>
            </a:r>
            <a:r>
              <a:rPr lang="en-US" altLang="en-US" sz="3200" dirty="0">
                <a:solidFill>
                  <a:srgbClr val="D9E7FF"/>
                </a:solidFill>
                <a:latin typeface="Arial Rounded MT Bold" panose="020F0704030504030204" pitchFamily="34" charset="0"/>
                <a:cs typeface="Calibri" panose="020F0502020204030204" pitchFamily="34" charset="0"/>
              </a:rPr>
              <a:t>Department of Computer Science, Rice University, Houston, TX, USA; </a:t>
            </a:r>
            <a:r>
              <a:rPr lang="en-US" altLang="en-US" sz="3200" baseline="30000" dirty="0">
                <a:solidFill>
                  <a:srgbClr val="D9E7FF"/>
                </a:solidFill>
                <a:latin typeface="Arial Rounded MT Bold" panose="020F0704030504030204" pitchFamily="34" charset="0"/>
                <a:cs typeface="Calibri" panose="020F0502020204030204" pitchFamily="34" charset="0"/>
              </a:rPr>
              <a:t>4 </a:t>
            </a:r>
            <a:r>
              <a:rPr lang="en-US" altLang="en-US" sz="3200" dirty="0">
                <a:solidFill>
                  <a:srgbClr val="D9E7FF"/>
                </a:solidFill>
                <a:latin typeface="Arial Rounded MT Bold" panose="020F0704030504030204" pitchFamily="34" charset="0"/>
                <a:cs typeface="Calibri" panose="020F0502020204030204" pitchFamily="34" charset="0"/>
              </a:rPr>
              <a:t>Center for Translational Data Science, University of Chicago, Chicago, IL, USA; </a:t>
            </a:r>
            <a:r>
              <a:rPr lang="en-US" altLang="en-US" sz="3200" baseline="30000" dirty="0">
                <a:solidFill>
                  <a:srgbClr val="D9E7FF"/>
                </a:solidFill>
                <a:latin typeface="Arial Rounded MT Bold" panose="020F0704030504030204" pitchFamily="34" charset="0"/>
                <a:cs typeface="Calibri" panose="020F0502020204030204" pitchFamily="34" charset="0"/>
              </a:rPr>
              <a:t>5 </a:t>
            </a:r>
            <a:r>
              <a:rPr lang="en-US" altLang="en-US" sz="3200" dirty="0" err="1">
                <a:solidFill>
                  <a:srgbClr val="D9E7FF"/>
                </a:solidFill>
                <a:latin typeface="Arial Rounded MT Bold" panose="020F0704030504030204" pitchFamily="34" charset="0"/>
                <a:cs typeface="Calibri" panose="020F0502020204030204" pitchFamily="34" charset="0"/>
              </a:rPr>
              <a:t>Inscripta</a:t>
            </a:r>
            <a:r>
              <a:rPr lang="en-US" altLang="en-US" sz="3200" dirty="0">
                <a:solidFill>
                  <a:srgbClr val="D9E7FF"/>
                </a:solidFill>
                <a:latin typeface="Arial Rounded MT Bold" panose="020F0704030504030204" pitchFamily="34" charset="0"/>
                <a:cs typeface="Calibri" panose="020F0502020204030204" pitchFamily="34" charset="0"/>
              </a:rPr>
              <a:t>, Inc, 5500 Central Ave STE 220, Boulder, CO, USA; </a:t>
            </a:r>
            <a:r>
              <a:rPr lang="en-US" altLang="en-US" sz="3200" baseline="30000" dirty="0">
                <a:solidFill>
                  <a:srgbClr val="D9E7FF"/>
                </a:solidFill>
                <a:latin typeface="Arial Rounded MT Bold" panose="020F0704030504030204" pitchFamily="34" charset="0"/>
                <a:cs typeface="Calibri" panose="020F0502020204030204" pitchFamily="34" charset="0"/>
              </a:rPr>
              <a:t>6 </a:t>
            </a:r>
            <a:r>
              <a:rPr lang="en-US" altLang="en-US" sz="3200" dirty="0">
                <a:solidFill>
                  <a:srgbClr val="D9E7FF"/>
                </a:solidFill>
                <a:latin typeface="Arial Rounded MT Bold" panose="020F0704030504030204" pitchFamily="34" charset="0"/>
                <a:cs typeface="Calibri" panose="020F0502020204030204" pitchFamily="34" charset="0"/>
              </a:rPr>
              <a:t>Signature Science, LLC, 8329 North Mopac Expressway, Austin, TX, USA</a:t>
            </a:r>
          </a:p>
        </p:txBody>
      </p:sp>
      <p:pic>
        <p:nvPicPr>
          <p:cNvPr id="193" name="Picture 2">
            <a:extLst>
              <a:ext uri="{FF2B5EF4-FFF2-40B4-BE49-F238E27FC236}">
                <a16:creationId xmlns:a16="http://schemas.microsoft.com/office/drawing/2014/main" id="{724A7985-6095-4F74-B921-3968FD45F672}"/>
              </a:ext>
            </a:extLst>
          </p:cNvPr>
          <p:cNvPicPr>
            <a:picLocks noChangeAspect="1" noChangeArrowheads="1"/>
          </p:cNvPicPr>
          <p:nvPr/>
        </p:nvPicPr>
        <p:blipFill>
          <a:blip r:embed="rId13">
            <a:extLst>
              <a:ext uri="{BEBA8EAE-BF5A-486C-A8C5-ECC9F3942E4B}">
                <a14:imgProps xmlns:a14="http://schemas.microsoft.com/office/drawing/2010/main">
                  <a14:imgLayer r:embed="rId14">
                    <a14:imgEffect>
                      <a14:backgroundRemoval t="8000" b="90000" l="6061" r="95257">
                        <a14:foregroundMark x1="6719" y1="23000" x2="6719" y2="23000"/>
                        <a14:foregroundMark x1="5797" y1="23667" x2="6324" y2="53333"/>
                        <a14:foregroundMark x1="6324" y1="53333" x2="14625" y2="55333"/>
                        <a14:foregroundMark x1="6324" y1="24667" x2="14097" y2="23000"/>
                        <a14:foregroundMark x1="28327" y1="8333" x2="28327" y2="8333"/>
                        <a14:foregroundMark x1="14097" y1="22667" x2="15547" y2="22667"/>
                        <a14:foregroundMark x1="46135" y1="49150" x2="46509" y2="52333"/>
                        <a14:foregroundMark x1="45766" y1="46000" x2="45970" y2="47737"/>
                        <a14:foregroundMark x1="42951" y1="22000" x2="45552" y2="44178"/>
                        <a14:foregroundMark x1="48615" y1="44283" x2="52964" y2="27667"/>
                        <a14:foregroundMark x1="46509" y1="52333" x2="47668" y2="47902"/>
                        <a14:foregroundMark x1="52964" y1="27667" x2="53491" y2="23333"/>
                        <a14:foregroundMark x1="55336" y1="41333" x2="60738" y2="41333"/>
                        <a14:foregroundMark x1="64954" y1="22667" x2="65481" y2="53667"/>
                        <a14:foregroundMark x1="65481" y1="53667" x2="65349" y2="54667"/>
                        <a14:foregroundMark x1="72200" y1="24667" x2="71410" y2="57333"/>
                        <a14:foregroundMark x1="71410" y1="57333" x2="71410" y2="57333"/>
                        <a14:foregroundMark x1="86034" y1="22667" x2="95257" y2="23000"/>
                        <a14:foregroundMark x1="41634" y1="20333" x2="41897" y2="21000"/>
                        <a14:foregroundMark x1="64295" y1="20667" x2="64822" y2="21000"/>
                        <a14:backgroundMark x1="47826" y1="45667" x2="47826" y2="46000"/>
                        <a14:backgroundMark x1="47826" y1="44000" x2="47694" y2="46333"/>
                        <a14:backgroundMark x1="47694" y1="46333" x2="47826" y2="47333"/>
                        <a14:backgroundMark x1="47958" y1="44000" x2="48353" y2="44000"/>
                        <a14:backgroundMark x1="47826" y1="46667" x2="47958" y2="47667"/>
                        <a14:backgroundMark x1="47826" y1="47000" x2="47694" y2="47667"/>
                      </a14:backgroundRemoval>
                    </a14:imgEffect>
                  </a14:imgLayer>
                </a14:imgProps>
              </a:ext>
              <a:ext uri="{28A0092B-C50C-407E-A947-70E740481C1C}">
                <a14:useLocalDpi xmlns:a14="http://schemas.microsoft.com/office/drawing/2010/main" val="0"/>
              </a:ext>
            </a:extLst>
          </a:blip>
          <a:srcRect/>
          <a:stretch>
            <a:fillRect/>
          </a:stretch>
        </p:blipFill>
        <p:spPr bwMode="auto">
          <a:xfrm>
            <a:off x="28755416" y="-31602"/>
            <a:ext cx="3200400" cy="1264980"/>
          </a:xfrm>
          <a:prstGeom prst="rect">
            <a:avLst/>
          </a:prstGeom>
          <a:noFill/>
          <a:extLst>
            <a:ext uri="{909E8E84-426E-40DD-AFC4-6F175D3DCCD1}">
              <a14:hiddenFill xmlns:a14="http://schemas.microsoft.com/office/drawing/2010/main">
                <a:solidFill>
                  <a:srgbClr val="FFFFFF"/>
                </a:solidFill>
              </a14:hiddenFill>
            </a:ext>
          </a:extLst>
        </p:spPr>
      </p:pic>
      <p:pic>
        <p:nvPicPr>
          <p:cNvPr id="194" name="Picture 2">
            <a:extLst>
              <a:ext uri="{FF2B5EF4-FFF2-40B4-BE49-F238E27FC236}">
                <a16:creationId xmlns:a16="http://schemas.microsoft.com/office/drawing/2014/main" id="{38A79881-8B13-435C-8878-0835C7CF0801}"/>
              </a:ext>
            </a:extLst>
          </p:cNvPr>
          <p:cNvPicPr>
            <a:picLocks noChangeAspect="1" noChangeArrowheads="1"/>
          </p:cNvPicPr>
          <p:nvPr/>
        </p:nvPicPr>
        <p:blipFill>
          <a:blip r:embed="rId13">
            <a:extLst>
              <a:ext uri="{BEBA8EAE-BF5A-486C-A8C5-ECC9F3942E4B}">
                <a14:imgProps xmlns:a14="http://schemas.microsoft.com/office/drawing/2010/main">
                  <a14:imgLayer r:embed="rId14">
                    <a14:imgEffect>
                      <a14:backgroundRemoval t="8000" b="90000" l="6061" r="95257">
                        <a14:foregroundMark x1="6719" y1="23000" x2="6719" y2="23000"/>
                        <a14:foregroundMark x1="5797" y1="23667" x2="6324" y2="53333"/>
                        <a14:foregroundMark x1="6324" y1="53333" x2="14625" y2="55333"/>
                        <a14:foregroundMark x1="6324" y1="24667" x2="14097" y2="23000"/>
                        <a14:foregroundMark x1="28327" y1="8333" x2="28327" y2="8333"/>
                        <a14:foregroundMark x1="14097" y1="22667" x2="15547" y2="22667"/>
                        <a14:foregroundMark x1="46135" y1="49150" x2="46509" y2="52333"/>
                        <a14:foregroundMark x1="45766" y1="46000" x2="45970" y2="47737"/>
                        <a14:foregroundMark x1="42951" y1="22000" x2="45552" y2="44178"/>
                        <a14:foregroundMark x1="48615" y1="44283" x2="52964" y2="27667"/>
                        <a14:foregroundMark x1="46509" y1="52333" x2="47668" y2="47902"/>
                        <a14:foregroundMark x1="52964" y1="27667" x2="53491" y2="23333"/>
                        <a14:foregroundMark x1="55336" y1="41333" x2="60738" y2="41333"/>
                        <a14:foregroundMark x1="64954" y1="22667" x2="65481" y2="53667"/>
                        <a14:foregroundMark x1="65481" y1="53667" x2="65349" y2="54667"/>
                        <a14:foregroundMark x1="72200" y1="24667" x2="71410" y2="57333"/>
                        <a14:foregroundMark x1="71410" y1="57333" x2="71410" y2="57333"/>
                        <a14:foregroundMark x1="86034" y1="22667" x2="95257" y2="23000"/>
                        <a14:foregroundMark x1="41634" y1="20333" x2="41897" y2="21000"/>
                        <a14:foregroundMark x1="64295" y1="20667" x2="64822" y2="21000"/>
                        <a14:backgroundMark x1="47826" y1="45667" x2="47826" y2="46000"/>
                        <a14:backgroundMark x1="47826" y1="44000" x2="47694" y2="46333"/>
                        <a14:backgroundMark x1="47694" y1="46333" x2="47826" y2="47333"/>
                        <a14:backgroundMark x1="47958" y1="44000" x2="48353" y2="44000"/>
                        <a14:backgroundMark x1="47826" y1="46667" x2="47958" y2="47667"/>
                        <a14:backgroundMark x1="47826" y1="47000" x2="47694" y2="47667"/>
                      </a14:backgroundRemoval>
                    </a14:imgEffect>
                  </a14:imgLayer>
                </a14:imgProps>
              </a:ext>
              <a:ext uri="{28A0092B-C50C-407E-A947-70E740481C1C}">
                <a14:useLocalDpi xmlns:a14="http://schemas.microsoft.com/office/drawing/2010/main" val="0"/>
              </a:ext>
            </a:extLst>
          </a:blip>
          <a:srcRect/>
          <a:stretch>
            <a:fillRect/>
          </a:stretch>
        </p:blipFill>
        <p:spPr bwMode="auto">
          <a:xfrm>
            <a:off x="143347" y="-31602"/>
            <a:ext cx="3200400" cy="1264980"/>
          </a:xfrm>
          <a:prstGeom prst="rect">
            <a:avLst/>
          </a:prstGeom>
          <a:noFill/>
          <a:extLst>
            <a:ext uri="{909E8E84-426E-40DD-AFC4-6F175D3DCCD1}">
              <a14:hiddenFill xmlns:a14="http://schemas.microsoft.com/office/drawing/2010/main">
                <a:solidFill>
                  <a:srgbClr val="FFFFFF"/>
                </a:solidFill>
              </a14:hiddenFill>
            </a:ext>
          </a:extLst>
        </p:spPr>
      </p:pic>
      <p:grpSp>
        <p:nvGrpSpPr>
          <p:cNvPr id="64" name="Group 63">
            <a:extLst>
              <a:ext uri="{FF2B5EF4-FFF2-40B4-BE49-F238E27FC236}">
                <a16:creationId xmlns:a16="http://schemas.microsoft.com/office/drawing/2014/main" id="{8D4DE7D8-F000-41CC-ACCF-F32A67E9E5AA}"/>
              </a:ext>
            </a:extLst>
          </p:cNvPr>
          <p:cNvGrpSpPr/>
          <p:nvPr/>
        </p:nvGrpSpPr>
        <p:grpSpPr>
          <a:xfrm>
            <a:off x="22614587" y="10592640"/>
            <a:ext cx="9170627" cy="7360448"/>
            <a:chOff x="16163403" y="8946141"/>
            <a:chExt cx="9170627" cy="7360448"/>
          </a:xfrm>
        </p:grpSpPr>
        <p:pic>
          <p:nvPicPr>
            <p:cNvPr id="180" name="Picture 179">
              <a:extLst>
                <a:ext uri="{FF2B5EF4-FFF2-40B4-BE49-F238E27FC236}">
                  <a16:creationId xmlns:a16="http://schemas.microsoft.com/office/drawing/2014/main" id="{41535621-E54A-4BFC-8E7E-6D06ABBF54F9}"/>
                </a:ext>
              </a:extLst>
            </p:cNvPr>
            <p:cNvPicPr>
              <a:picLocks noChangeAspect="1"/>
            </p:cNvPicPr>
            <p:nvPr/>
          </p:nvPicPr>
          <p:blipFill rotWithShape="1">
            <a:blip r:embed="rId15">
              <a:alphaModFix/>
            </a:blip>
            <a:srcRect l="1" t="2917" r="31139"/>
            <a:stretch/>
          </p:blipFill>
          <p:spPr>
            <a:xfrm>
              <a:off x="16200494" y="10227477"/>
              <a:ext cx="9133536" cy="6079112"/>
            </a:xfrm>
            <a:prstGeom prst="rect">
              <a:avLst/>
            </a:prstGeom>
          </p:spPr>
        </p:pic>
        <p:pic>
          <p:nvPicPr>
            <p:cNvPr id="195" name="Picture 194">
              <a:extLst>
                <a:ext uri="{FF2B5EF4-FFF2-40B4-BE49-F238E27FC236}">
                  <a16:creationId xmlns:a16="http://schemas.microsoft.com/office/drawing/2014/main" id="{911CB763-7174-4BCF-A767-9BD5CC6B961B}"/>
                </a:ext>
              </a:extLst>
            </p:cNvPr>
            <p:cNvPicPr>
              <a:picLocks noChangeAspect="1"/>
            </p:cNvPicPr>
            <p:nvPr/>
          </p:nvPicPr>
          <p:blipFill rotWithShape="1">
            <a:blip r:embed="rId15">
              <a:alphaModFix/>
            </a:blip>
            <a:srcRect l="71246" t="13312" r="22097" b="78780"/>
            <a:stretch/>
          </p:blipFill>
          <p:spPr>
            <a:xfrm>
              <a:off x="21618238" y="8992247"/>
              <a:ext cx="1158989" cy="649994"/>
            </a:xfrm>
            <a:prstGeom prst="rect">
              <a:avLst/>
            </a:prstGeom>
          </p:spPr>
        </p:pic>
        <p:grpSp>
          <p:nvGrpSpPr>
            <p:cNvPr id="28" name="Group 27">
              <a:extLst>
                <a:ext uri="{FF2B5EF4-FFF2-40B4-BE49-F238E27FC236}">
                  <a16:creationId xmlns:a16="http://schemas.microsoft.com/office/drawing/2014/main" id="{D42D2467-9740-4290-961A-5260373E217E}"/>
                </a:ext>
              </a:extLst>
            </p:cNvPr>
            <p:cNvGrpSpPr/>
            <p:nvPr/>
          </p:nvGrpSpPr>
          <p:grpSpPr>
            <a:xfrm>
              <a:off x="23776015" y="8992247"/>
              <a:ext cx="923109" cy="914268"/>
              <a:chOff x="29258144" y="9119007"/>
              <a:chExt cx="923109" cy="914268"/>
            </a:xfrm>
          </p:grpSpPr>
          <p:grpSp>
            <p:nvGrpSpPr>
              <p:cNvPr id="27" name="Group 26">
                <a:extLst>
                  <a:ext uri="{FF2B5EF4-FFF2-40B4-BE49-F238E27FC236}">
                    <a16:creationId xmlns:a16="http://schemas.microsoft.com/office/drawing/2014/main" id="{10D379C2-9D7B-4DC9-A33E-8BFE10F15C3F}"/>
                  </a:ext>
                </a:extLst>
              </p:cNvPr>
              <p:cNvGrpSpPr/>
              <p:nvPr/>
            </p:nvGrpSpPr>
            <p:grpSpPr>
              <a:xfrm>
                <a:off x="29361531" y="9339263"/>
                <a:ext cx="716335" cy="694012"/>
                <a:chOff x="29329055" y="9339263"/>
                <a:chExt cx="716335" cy="694012"/>
              </a:xfrm>
            </p:grpSpPr>
            <p:pic>
              <p:nvPicPr>
                <p:cNvPr id="198" name="Picture 197">
                  <a:extLst>
                    <a:ext uri="{FF2B5EF4-FFF2-40B4-BE49-F238E27FC236}">
                      <a16:creationId xmlns:a16="http://schemas.microsoft.com/office/drawing/2014/main" id="{903125F5-E472-4346-90BA-9770B555255C}"/>
                    </a:ext>
                  </a:extLst>
                </p:cNvPr>
                <p:cNvPicPr>
                  <a:picLocks noChangeAspect="1"/>
                </p:cNvPicPr>
                <p:nvPr/>
              </p:nvPicPr>
              <p:blipFill rotWithShape="1">
                <a:blip r:embed="rId15">
                  <a:alphaModFix/>
                </a:blip>
                <a:srcRect l="71915" t="43852" r="23971" b="50547"/>
                <a:stretch/>
              </p:blipFill>
              <p:spPr>
                <a:xfrm>
                  <a:off x="29329055" y="9339263"/>
                  <a:ext cx="716335" cy="460348"/>
                </a:xfrm>
                <a:prstGeom prst="rect">
                  <a:avLst/>
                </a:prstGeom>
              </p:spPr>
            </p:pic>
            <p:pic>
              <p:nvPicPr>
                <p:cNvPr id="199" name="Picture 198">
                  <a:extLst>
                    <a:ext uri="{FF2B5EF4-FFF2-40B4-BE49-F238E27FC236}">
                      <a16:creationId xmlns:a16="http://schemas.microsoft.com/office/drawing/2014/main" id="{5A89F99B-C9E9-402B-A87E-D8DD73652BD1}"/>
                    </a:ext>
                  </a:extLst>
                </p:cNvPr>
                <p:cNvPicPr>
                  <a:picLocks noChangeAspect="1"/>
                </p:cNvPicPr>
                <p:nvPr/>
              </p:nvPicPr>
              <p:blipFill rotWithShape="1">
                <a:blip r:embed="rId15">
                  <a:alphaModFix/>
                </a:blip>
                <a:srcRect l="71915" t="52292" r="23971" b="44812"/>
                <a:stretch/>
              </p:blipFill>
              <p:spPr>
                <a:xfrm>
                  <a:off x="29329056" y="9795151"/>
                  <a:ext cx="716334" cy="238124"/>
                </a:xfrm>
                <a:prstGeom prst="rect">
                  <a:avLst/>
                </a:prstGeom>
              </p:spPr>
            </p:pic>
          </p:grpSp>
          <p:pic>
            <p:nvPicPr>
              <p:cNvPr id="200" name="Picture 199">
                <a:extLst>
                  <a:ext uri="{FF2B5EF4-FFF2-40B4-BE49-F238E27FC236}">
                    <a16:creationId xmlns:a16="http://schemas.microsoft.com/office/drawing/2014/main" id="{2BB693EB-61E6-436D-83A7-E321F23F4096}"/>
                  </a:ext>
                </a:extLst>
              </p:cNvPr>
              <p:cNvPicPr>
                <a:picLocks noChangeAspect="1"/>
              </p:cNvPicPr>
              <p:nvPr/>
            </p:nvPicPr>
            <p:blipFill rotWithShape="1">
              <a:blip r:embed="rId15">
                <a:alphaModFix/>
              </a:blip>
              <a:srcRect l="71915" t="38556" r="22783" b="59085"/>
              <a:stretch/>
            </p:blipFill>
            <p:spPr>
              <a:xfrm>
                <a:off x="29258144" y="9119007"/>
                <a:ext cx="923109" cy="193926"/>
              </a:xfrm>
              <a:prstGeom prst="rect">
                <a:avLst/>
              </a:prstGeom>
            </p:spPr>
          </p:pic>
        </p:grpSp>
        <p:grpSp>
          <p:nvGrpSpPr>
            <p:cNvPr id="26" name="Group 25">
              <a:extLst>
                <a:ext uri="{FF2B5EF4-FFF2-40B4-BE49-F238E27FC236}">
                  <a16:creationId xmlns:a16="http://schemas.microsoft.com/office/drawing/2014/main" id="{07F82C24-81A5-4A12-B174-A81304103029}"/>
                </a:ext>
              </a:extLst>
            </p:cNvPr>
            <p:cNvGrpSpPr/>
            <p:nvPr/>
          </p:nvGrpSpPr>
          <p:grpSpPr>
            <a:xfrm>
              <a:off x="22793070" y="8992247"/>
              <a:ext cx="577900" cy="891168"/>
              <a:chOff x="27603493" y="8901200"/>
              <a:chExt cx="577900" cy="891168"/>
            </a:xfrm>
          </p:grpSpPr>
          <p:pic>
            <p:nvPicPr>
              <p:cNvPr id="196" name="Picture 195">
                <a:extLst>
                  <a:ext uri="{FF2B5EF4-FFF2-40B4-BE49-F238E27FC236}">
                    <a16:creationId xmlns:a16="http://schemas.microsoft.com/office/drawing/2014/main" id="{1C9ED990-73B7-47BE-8811-517D161FAA41}"/>
                  </a:ext>
                </a:extLst>
              </p:cNvPr>
              <p:cNvPicPr>
                <a:picLocks noChangeAspect="1"/>
              </p:cNvPicPr>
              <p:nvPr/>
            </p:nvPicPr>
            <p:blipFill rotWithShape="1">
              <a:blip r:embed="rId15">
                <a:alphaModFix/>
              </a:blip>
              <a:srcRect l="71865" t="28184" r="25570" b="63150"/>
              <a:stretch/>
            </p:blipFill>
            <p:spPr>
              <a:xfrm>
                <a:off x="27659694" y="9079953"/>
                <a:ext cx="446544" cy="712415"/>
              </a:xfrm>
              <a:prstGeom prst="rect">
                <a:avLst/>
              </a:prstGeom>
            </p:spPr>
          </p:pic>
          <p:grpSp>
            <p:nvGrpSpPr>
              <p:cNvPr id="25" name="Group 24">
                <a:extLst>
                  <a:ext uri="{FF2B5EF4-FFF2-40B4-BE49-F238E27FC236}">
                    <a16:creationId xmlns:a16="http://schemas.microsoft.com/office/drawing/2014/main" id="{BC1706C8-819E-47E2-A515-2EE4C5994AEE}"/>
                  </a:ext>
                </a:extLst>
              </p:cNvPr>
              <p:cNvGrpSpPr/>
              <p:nvPr/>
            </p:nvGrpSpPr>
            <p:grpSpPr>
              <a:xfrm>
                <a:off x="27603493" y="8901200"/>
                <a:ext cx="577900" cy="179665"/>
                <a:chOff x="27606915" y="8901200"/>
                <a:chExt cx="577900" cy="179665"/>
              </a:xfrm>
            </p:grpSpPr>
            <p:pic>
              <p:nvPicPr>
                <p:cNvPr id="201" name="Picture 200">
                  <a:extLst>
                    <a:ext uri="{FF2B5EF4-FFF2-40B4-BE49-F238E27FC236}">
                      <a16:creationId xmlns:a16="http://schemas.microsoft.com/office/drawing/2014/main" id="{FE259E82-6C63-45DF-A8DA-B3CCABDB0E40}"/>
                    </a:ext>
                  </a:extLst>
                </p:cNvPr>
                <p:cNvPicPr>
                  <a:picLocks noChangeAspect="1"/>
                </p:cNvPicPr>
                <p:nvPr/>
              </p:nvPicPr>
              <p:blipFill rotWithShape="1">
                <a:blip r:embed="rId16">
                  <a:alphaModFix/>
                  <a:extLst>
                    <a:ext uri="{BEBA8EAE-BF5A-486C-A8C5-ECC9F3942E4B}">
                      <a14:imgProps xmlns:a14="http://schemas.microsoft.com/office/drawing/2010/main">
                        <a14:imgLayer r:embed="rId17">
                          <a14:imgEffect>
                            <a14:backgroundRemoval t="26014" b="27534" l="74880" r="77671">
                              <a14:foregroundMark x1="74920" y1="26774" x2="77711" y2="27196"/>
                              <a14:foregroundMark x1="77711" y1="27196" x2="76715" y2="26351"/>
                              <a14:foregroundMark x1="75399" y1="26436" x2="75478" y2="26605"/>
                              <a14:foregroundMark x1="75319" y1="26351" x2="75797" y2="26689"/>
                              <a14:foregroundMark x1="74880" y1="27027" x2="74880" y2="27027"/>
                              <a14:backgroundMark x1="74721" y1="28125" x2="74721" y2="28125"/>
                              <a14:backgroundMark x1="74761" y1="27956" x2="74761" y2="27956"/>
                            </a14:backgroundRemoval>
                          </a14:imgEffect>
                        </a14:imgLayer>
                      </a14:imgProps>
                    </a:ext>
                  </a:extLst>
                </a:blip>
                <a:srcRect l="74794" t="26031" r="22028" b="72035"/>
                <a:stretch/>
              </p:blipFill>
              <p:spPr>
                <a:xfrm>
                  <a:off x="27631406" y="8901200"/>
                  <a:ext cx="553409" cy="158926"/>
                </a:xfrm>
                <a:prstGeom prst="rect">
                  <a:avLst/>
                </a:prstGeom>
              </p:spPr>
            </p:pic>
            <p:sp>
              <p:nvSpPr>
                <p:cNvPr id="24" name="Rectangle 23">
                  <a:extLst>
                    <a:ext uri="{FF2B5EF4-FFF2-40B4-BE49-F238E27FC236}">
                      <a16:creationId xmlns:a16="http://schemas.microsoft.com/office/drawing/2014/main" id="{CF080607-454F-4A78-A8BD-1767FA41BDFA}"/>
                    </a:ext>
                  </a:extLst>
                </p:cNvPr>
                <p:cNvSpPr/>
                <p:nvPr/>
              </p:nvSpPr>
              <p:spPr bwMode="auto">
                <a:xfrm>
                  <a:off x="27606915" y="9035145"/>
                  <a:ext cx="45720" cy="45720"/>
                </a:xfrm>
                <a:prstGeom prst="rect">
                  <a:avLst/>
                </a:pr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3448050"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a:solidFill>
                      <a:schemeClr val="bg1"/>
                    </a:solidFill>
                    <a:effectLst/>
                    <a:latin typeface="Arial" charset="0"/>
                  </a:endParaRPr>
                </a:p>
              </p:txBody>
            </p:sp>
          </p:grpSp>
        </p:grpSp>
        <p:pic>
          <p:nvPicPr>
            <p:cNvPr id="202" name="Picture 201" descr="Chart&#10;&#10;Description automatically generated">
              <a:extLst>
                <a:ext uri="{FF2B5EF4-FFF2-40B4-BE49-F238E27FC236}">
                  <a16:creationId xmlns:a16="http://schemas.microsoft.com/office/drawing/2014/main" id="{75FEBE2C-C2DC-457E-B542-15020D3B89E9}"/>
                </a:ext>
              </a:extLst>
            </p:cNvPr>
            <p:cNvPicPr>
              <a:picLocks noChangeAspect="1"/>
            </p:cNvPicPr>
            <p:nvPr/>
          </p:nvPicPr>
          <p:blipFill rotWithShape="1">
            <a:blip r:embed="rId12">
              <a:extLst>
                <a:ext uri="{28A0092B-C50C-407E-A947-70E740481C1C}">
                  <a14:useLocalDpi xmlns:a14="http://schemas.microsoft.com/office/drawing/2010/main" val="0"/>
                </a:ext>
              </a:extLst>
            </a:blip>
            <a:srcRect l="76961" t="26596" r="21518" b="53678"/>
            <a:stretch/>
          </p:blipFill>
          <p:spPr>
            <a:xfrm>
              <a:off x="24793031" y="8992247"/>
              <a:ext cx="396384" cy="2522830"/>
            </a:xfrm>
            <a:prstGeom prst="rect">
              <a:avLst/>
            </a:prstGeom>
          </p:spPr>
        </p:pic>
        <p:pic>
          <p:nvPicPr>
            <p:cNvPr id="203" name="Picture 202">
              <a:extLst>
                <a:ext uri="{FF2B5EF4-FFF2-40B4-BE49-F238E27FC236}">
                  <a16:creationId xmlns:a16="http://schemas.microsoft.com/office/drawing/2014/main" id="{609F63A7-5131-4DA9-873D-C1C0C8A296D6}"/>
                </a:ext>
              </a:extLst>
            </p:cNvPr>
            <p:cNvPicPr>
              <a:picLocks noChangeAspect="1"/>
            </p:cNvPicPr>
            <p:nvPr/>
          </p:nvPicPr>
          <p:blipFill rotWithShape="1">
            <a:blip r:embed="rId15">
              <a:alphaModFix/>
            </a:blip>
            <a:srcRect l="71246" t="85373" r="24816" b="774"/>
            <a:stretch/>
          </p:blipFill>
          <p:spPr>
            <a:xfrm>
              <a:off x="21040687" y="8946141"/>
              <a:ext cx="685511" cy="1138599"/>
            </a:xfrm>
            <a:prstGeom prst="rect">
              <a:avLst/>
            </a:prstGeom>
          </p:spPr>
        </p:pic>
        <p:grpSp>
          <p:nvGrpSpPr>
            <p:cNvPr id="29" name="Group 28">
              <a:extLst>
                <a:ext uri="{FF2B5EF4-FFF2-40B4-BE49-F238E27FC236}">
                  <a16:creationId xmlns:a16="http://schemas.microsoft.com/office/drawing/2014/main" id="{19F0A2F3-651A-4772-A682-16A7512E8837}"/>
                </a:ext>
              </a:extLst>
            </p:cNvPr>
            <p:cNvGrpSpPr/>
            <p:nvPr/>
          </p:nvGrpSpPr>
          <p:grpSpPr>
            <a:xfrm>
              <a:off x="16163403" y="8992247"/>
              <a:ext cx="4968821" cy="1172479"/>
              <a:chOff x="16142364" y="8900927"/>
              <a:chExt cx="4968821" cy="1172479"/>
            </a:xfrm>
          </p:grpSpPr>
          <p:pic>
            <p:nvPicPr>
              <p:cNvPr id="204" name="Picture 203">
                <a:extLst>
                  <a:ext uri="{FF2B5EF4-FFF2-40B4-BE49-F238E27FC236}">
                    <a16:creationId xmlns:a16="http://schemas.microsoft.com/office/drawing/2014/main" id="{CE9F3344-E86C-48DD-AEA2-279843951A99}"/>
                  </a:ext>
                </a:extLst>
              </p:cNvPr>
              <p:cNvPicPr>
                <a:picLocks noChangeAspect="1"/>
              </p:cNvPicPr>
              <p:nvPr/>
            </p:nvPicPr>
            <p:blipFill rotWithShape="1">
              <a:blip r:embed="rId15">
                <a:alphaModFix/>
              </a:blip>
              <a:srcRect l="71243" t="69262" r="17163" b="16473"/>
              <a:stretch/>
            </p:blipFill>
            <p:spPr>
              <a:xfrm>
                <a:off x="16142364" y="8900927"/>
                <a:ext cx="2018271" cy="1172479"/>
              </a:xfrm>
              <a:prstGeom prst="rect">
                <a:avLst/>
              </a:prstGeom>
            </p:spPr>
          </p:pic>
          <p:pic>
            <p:nvPicPr>
              <p:cNvPr id="205" name="Picture 204">
                <a:extLst>
                  <a:ext uri="{FF2B5EF4-FFF2-40B4-BE49-F238E27FC236}">
                    <a16:creationId xmlns:a16="http://schemas.microsoft.com/office/drawing/2014/main" id="{0E48986E-564B-4411-8498-A0A9F1E9889A}"/>
                  </a:ext>
                </a:extLst>
              </p:cNvPr>
              <p:cNvPicPr>
                <a:picLocks noChangeAspect="1"/>
              </p:cNvPicPr>
              <p:nvPr/>
            </p:nvPicPr>
            <p:blipFill rotWithShape="1">
              <a:blip r:embed="rId15">
                <a:alphaModFix/>
              </a:blip>
              <a:srcRect l="73526" t="72766" r="176" b="19156"/>
              <a:stretch/>
            </p:blipFill>
            <p:spPr>
              <a:xfrm>
                <a:off x="16533198" y="9187444"/>
                <a:ext cx="4577987" cy="663930"/>
              </a:xfrm>
              <a:prstGeom prst="rect">
                <a:avLst/>
              </a:prstGeom>
            </p:spPr>
          </p:pic>
        </p:grpSp>
      </p:grpSp>
      <p:graphicFrame>
        <p:nvGraphicFramePr>
          <p:cNvPr id="33" name="Table 32">
            <a:extLst>
              <a:ext uri="{FF2B5EF4-FFF2-40B4-BE49-F238E27FC236}">
                <a16:creationId xmlns:a16="http://schemas.microsoft.com/office/drawing/2014/main" id="{CEFE353E-C354-4014-BE6B-DD0A40F127CF}"/>
              </a:ext>
            </a:extLst>
          </p:cNvPr>
          <p:cNvGraphicFramePr>
            <a:graphicFrameLocks noGrp="1"/>
          </p:cNvGraphicFramePr>
          <p:nvPr>
            <p:extLst>
              <p:ext uri="{D42A27DB-BD31-4B8C-83A1-F6EECF244321}">
                <p14:modId xmlns:p14="http://schemas.microsoft.com/office/powerpoint/2010/main" val="1507492171"/>
              </p:ext>
            </p:extLst>
          </p:nvPr>
        </p:nvGraphicFramePr>
        <p:xfrm>
          <a:off x="7664502" y="14779809"/>
          <a:ext cx="8198005" cy="6162493"/>
        </p:xfrm>
        <a:graphic>
          <a:graphicData uri="http://schemas.openxmlformats.org/drawingml/2006/table">
            <a:tbl>
              <a:tblPr/>
              <a:tblGrid>
                <a:gridCol w="1825117">
                  <a:extLst>
                    <a:ext uri="{9D8B030D-6E8A-4147-A177-3AD203B41FA5}">
                      <a16:colId xmlns:a16="http://schemas.microsoft.com/office/drawing/2014/main" val="1477924003"/>
                    </a:ext>
                  </a:extLst>
                </a:gridCol>
                <a:gridCol w="1539623">
                  <a:extLst>
                    <a:ext uri="{9D8B030D-6E8A-4147-A177-3AD203B41FA5}">
                      <a16:colId xmlns:a16="http://schemas.microsoft.com/office/drawing/2014/main" val="2528581096"/>
                    </a:ext>
                  </a:extLst>
                </a:gridCol>
                <a:gridCol w="3144711">
                  <a:extLst>
                    <a:ext uri="{9D8B030D-6E8A-4147-A177-3AD203B41FA5}">
                      <a16:colId xmlns:a16="http://schemas.microsoft.com/office/drawing/2014/main" val="1957169713"/>
                    </a:ext>
                  </a:extLst>
                </a:gridCol>
                <a:gridCol w="1688554">
                  <a:extLst>
                    <a:ext uri="{9D8B030D-6E8A-4147-A177-3AD203B41FA5}">
                      <a16:colId xmlns:a16="http://schemas.microsoft.com/office/drawing/2014/main" val="2057674735"/>
                    </a:ext>
                  </a:extLst>
                </a:gridCol>
              </a:tblGrid>
              <a:tr h="237016">
                <a:tc>
                  <a:txBody>
                    <a:bodyPr/>
                    <a:lstStyle/>
                    <a:p>
                      <a:pPr marL="0" marR="0">
                        <a:lnSpc>
                          <a:spcPct val="107000"/>
                        </a:lnSpc>
                        <a:spcBef>
                          <a:spcPts val="0"/>
                        </a:spcBef>
                        <a:spcAft>
                          <a:spcPts val="800"/>
                        </a:spcAft>
                      </a:pPr>
                      <a:r>
                        <a:rPr lang="en-US" sz="1800" b="1" dirty="0">
                          <a:effectLst/>
                          <a:latin typeface="Calibri" panose="020F0502020204030204" pitchFamily="34" charset="0"/>
                          <a:ea typeface="Calibri" panose="020F0502020204030204" pitchFamily="34" charset="0"/>
                          <a:cs typeface="Calibri" panose="020F0502020204030204" pitchFamily="34" charset="0"/>
                        </a:rPr>
                        <a:t>Variable</a:t>
                      </a:r>
                      <a:endParaRPr lang="en-US" sz="1800" dirty="0">
                        <a:effectLst/>
                        <a:latin typeface="Calibri" panose="020F0502020204030204" pitchFamily="34" charset="0"/>
                        <a:ea typeface="Calibri" panose="020F0502020204030204" pitchFamily="34" charset="0"/>
                        <a:cs typeface="Calibri" panose="020F0502020204030204" pitchFamily="34" charset="0"/>
                      </a:endParaRPr>
                    </a:p>
                  </a:txBody>
                  <a:tcPr marL="6985" marR="6985" marT="6985"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0" marR="0" algn="ctr">
                        <a:lnSpc>
                          <a:spcPct val="107000"/>
                        </a:lnSpc>
                        <a:spcBef>
                          <a:spcPts val="0"/>
                        </a:spcBef>
                        <a:spcAft>
                          <a:spcPts val="800"/>
                        </a:spcAft>
                      </a:pPr>
                      <a:r>
                        <a:rPr lang="en-US"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Uninfected</a:t>
                      </a:r>
                      <a:endParaRPr lang="en-US" sz="1800" dirty="0">
                        <a:effectLst/>
                        <a:latin typeface="Calibri" panose="020F0502020204030204" pitchFamily="34" charset="0"/>
                        <a:ea typeface="Calibri" panose="020F0502020204030204" pitchFamily="34" charset="0"/>
                        <a:cs typeface="Calibri" panose="020F0502020204030204" pitchFamily="34" charset="0"/>
                      </a:endParaRPr>
                    </a:p>
                  </a:txBody>
                  <a:tcPr marL="6985" marR="6985" marT="6985"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0" marR="0" algn="ctr">
                        <a:lnSpc>
                          <a:spcPct val="107000"/>
                        </a:lnSpc>
                        <a:spcBef>
                          <a:spcPts val="0"/>
                        </a:spcBef>
                        <a:spcAft>
                          <a:spcPts val="800"/>
                        </a:spcAft>
                      </a:pPr>
                      <a:r>
                        <a:rPr lang="en-US"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Community Acquired Pneumonia</a:t>
                      </a:r>
                      <a:endParaRPr lang="en-US" sz="1800" dirty="0">
                        <a:effectLst/>
                        <a:latin typeface="Calibri" panose="020F0502020204030204" pitchFamily="34" charset="0"/>
                        <a:ea typeface="Calibri" panose="020F0502020204030204" pitchFamily="34" charset="0"/>
                        <a:cs typeface="Calibri" panose="020F0502020204030204" pitchFamily="34" charset="0"/>
                      </a:endParaRPr>
                    </a:p>
                  </a:txBody>
                  <a:tcPr marL="6985" marR="6985" marT="6985"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0" marR="0" algn="ctr">
                        <a:lnSpc>
                          <a:spcPct val="107000"/>
                        </a:lnSpc>
                        <a:spcBef>
                          <a:spcPts val="0"/>
                        </a:spcBef>
                        <a:spcAft>
                          <a:spcPts val="800"/>
                        </a:spcAft>
                      </a:pPr>
                      <a:r>
                        <a:rPr lang="en-US"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COVID-19</a:t>
                      </a:r>
                      <a:endParaRPr lang="en-US" sz="1800" dirty="0">
                        <a:effectLst/>
                        <a:latin typeface="Calibri" panose="020F0502020204030204" pitchFamily="34" charset="0"/>
                        <a:ea typeface="Calibri" panose="020F0502020204030204" pitchFamily="34" charset="0"/>
                        <a:cs typeface="Calibri" panose="020F0502020204030204" pitchFamily="34" charset="0"/>
                      </a:endParaRPr>
                    </a:p>
                  </a:txBody>
                  <a:tcPr marL="6985" marR="6985" marT="6985"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4050627191"/>
                  </a:ext>
                </a:extLst>
              </a:tr>
              <a:tr h="237016">
                <a:tc>
                  <a:txBody>
                    <a:bodyPr/>
                    <a:lstStyle/>
                    <a:p>
                      <a:pPr marL="0" marR="0">
                        <a:lnSpc>
                          <a:spcPct val="107000"/>
                        </a:lnSpc>
                        <a:spcBef>
                          <a:spcPts val="0"/>
                        </a:spcBef>
                        <a:spcAft>
                          <a:spcPts val="800"/>
                        </a:spcAft>
                      </a:pPr>
                      <a:r>
                        <a:rPr lang="en-US" sz="1800" b="1">
                          <a:solidFill>
                            <a:srgbClr val="000000"/>
                          </a:solidFill>
                          <a:effectLst/>
                          <a:latin typeface="Calibri" panose="020F0502020204030204" pitchFamily="34" charset="0"/>
                          <a:ea typeface="Calibri" panose="020F0502020204030204" pitchFamily="34" charset="0"/>
                          <a:cs typeface="Calibri" panose="020F0502020204030204" pitchFamily="34" charset="0"/>
                        </a:rPr>
                        <a:t>Cohort</a:t>
                      </a:r>
                      <a:endParaRPr lang="en-US" sz="1800">
                        <a:effectLst/>
                        <a:latin typeface="Calibri" panose="020F0502020204030204" pitchFamily="34" charset="0"/>
                        <a:ea typeface="Calibri" panose="020F0502020204030204" pitchFamily="34" charset="0"/>
                        <a:cs typeface="Calibri" panose="020F0502020204030204" pitchFamily="34" charset="0"/>
                      </a:endParaRPr>
                    </a:p>
                  </a:txBody>
                  <a:tcPr marL="6985" marR="6985" marT="6985" marB="0" anchor="ctr">
                    <a:lnL>
                      <a:noFill/>
                    </a:lnL>
                    <a:lnR>
                      <a:noFill/>
                    </a:lnR>
                    <a:lnT w="12700" cap="flat" cmpd="sng" algn="ctr">
                      <a:solidFill>
                        <a:schemeClr val="tx1"/>
                      </a:solidFill>
                      <a:prstDash val="solid"/>
                      <a:round/>
                      <a:headEnd type="none" w="med" len="med"/>
                      <a:tailEnd type="none" w="med" len="med"/>
                    </a:lnT>
                    <a:lnB>
                      <a:noFill/>
                    </a:lnB>
                    <a:solidFill>
                      <a:srgbClr val="FFFFFF"/>
                    </a:solidFill>
                  </a:tcPr>
                </a:tc>
                <a:tc>
                  <a:txBody>
                    <a:bodyPr/>
                    <a:lstStyle/>
                    <a:p>
                      <a:pPr marL="0" marR="0" algn="ctr">
                        <a:lnSpc>
                          <a:spcPct val="107000"/>
                        </a:lnSpc>
                        <a:spcBef>
                          <a:spcPts val="0"/>
                        </a:spcBef>
                        <a:spcAft>
                          <a:spcPts val="800"/>
                        </a:spcAft>
                      </a:pPr>
                      <a:r>
                        <a:rPr lang="en-US" sz="1800">
                          <a:solidFill>
                            <a:srgbClr val="000000"/>
                          </a:solidFill>
                          <a:effectLst/>
                          <a:latin typeface="Calibri" panose="020F0502020204030204" pitchFamily="34" charset="0"/>
                          <a:ea typeface="Calibri" panose="020F0502020204030204" pitchFamily="34" charset="0"/>
                          <a:cs typeface="Calibri" panose="020F0502020204030204" pitchFamily="34" charset="0"/>
                        </a:rPr>
                        <a:t>29 (33.72%)</a:t>
                      </a:r>
                      <a:endParaRPr lang="en-US" sz="1800">
                        <a:effectLst/>
                        <a:latin typeface="Calibri" panose="020F0502020204030204" pitchFamily="34" charset="0"/>
                        <a:ea typeface="Calibri" panose="020F0502020204030204" pitchFamily="34" charset="0"/>
                        <a:cs typeface="Calibri" panose="020F0502020204030204" pitchFamily="34" charset="0"/>
                      </a:endParaRPr>
                    </a:p>
                  </a:txBody>
                  <a:tcPr marL="6985" marR="6985" marT="6985" marB="0" anchor="ctr">
                    <a:lnL>
                      <a:noFill/>
                    </a:lnL>
                    <a:lnR>
                      <a:noFill/>
                    </a:lnR>
                    <a:lnT w="12700" cap="flat" cmpd="sng" algn="ctr">
                      <a:solidFill>
                        <a:schemeClr val="tx1"/>
                      </a:solidFill>
                      <a:prstDash val="solid"/>
                      <a:round/>
                      <a:headEnd type="none" w="med" len="med"/>
                      <a:tailEnd type="none" w="med" len="med"/>
                    </a:lnT>
                    <a:lnB>
                      <a:noFill/>
                    </a:lnB>
                    <a:solidFill>
                      <a:srgbClr val="FFFFFF"/>
                    </a:solidFill>
                  </a:tcPr>
                </a:tc>
                <a:tc>
                  <a:txBody>
                    <a:bodyPr/>
                    <a:lstStyle/>
                    <a:p>
                      <a:pPr marL="0" marR="0" algn="ctr">
                        <a:lnSpc>
                          <a:spcPct val="107000"/>
                        </a:lnSpc>
                        <a:spcBef>
                          <a:spcPts val="0"/>
                        </a:spcBef>
                        <a:spcAft>
                          <a:spcPts val="800"/>
                        </a:spcAft>
                      </a:pPr>
                      <a:r>
                        <a:rPr lang="en-US"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25 (29.07%)</a:t>
                      </a:r>
                      <a:endParaRPr lang="en-US" sz="1800" dirty="0">
                        <a:effectLst/>
                        <a:latin typeface="Calibri" panose="020F0502020204030204" pitchFamily="34" charset="0"/>
                        <a:ea typeface="Calibri" panose="020F0502020204030204" pitchFamily="34" charset="0"/>
                        <a:cs typeface="Calibri" panose="020F0502020204030204" pitchFamily="34" charset="0"/>
                      </a:endParaRPr>
                    </a:p>
                  </a:txBody>
                  <a:tcPr marL="6985" marR="6985" marT="6985" marB="0" anchor="ctr">
                    <a:lnL>
                      <a:noFill/>
                    </a:lnL>
                    <a:lnR>
                      <a:noFill/>
                    </a:lnR>
                    <a:lnT w="12700" cap="flat" cmpd="sng" algn="ctr">
                      <a:solidFill>
                        <a:schemeClr val="tx1"/>
                      </a:solidFill>
                      <a:prstDash val="solid"/>
                      <a:round/>
                      <a:headEnd type="none" w="med" len="med"/>
                      <a:tailEnd type="none" w="med" len="med"/>
                    </a:lnT>
                    <a:lnB>
                      <a:noFill/>
                    </a:lnB>
                    <a:solidFill>
                      <a:srgbClr val="FFFFFF"/>
                    </a:solidFill>
                  </a:tcPr>
                </a:tc>
                <a:tc>
                  <a:txBody>
                    <a:bodyPr/>
                    <a:lstStyle/>
                    <a:p>
                      <a:pPr marL="0" marR="0" algn="ctr">
                        <a:lnSpc>
                          <a:spcPct val="107000"/>
                        </a:lnSpc>
                        <a:spcBef>
                          <a:spcPts val="0"/>
                        </a:spcBef>
                        <a:spcAft>
                          <a:spcPts val="800"/>
                        </a:spcAft>
                      </a:pPr>
                      <a:r>
                        <a:rPr lang="en-US" sz="1800">
                          <a:solidFill>
                            <a:srgbClr val="000000"/>
                          </a:solidFill>
                          <a:effectLst/>
                          <a:latin typeface="Calibri" panose="020F0502020204030204" pitchFamily="34" charset="0"/>
                          <a:ea typeface="Calibri" panose="020F0502020204030204" pitchFamily="34" charset="0"/>
                          <a:cs typeface="Calibri" panose="020F0502020204030204" pitchFamily="34" charset="0"/>
                        </a:rPr>
                        <a:t>32(37.21%)</a:t>
                      </a:r>
                      <a:endParaRPr lang="en-US" sz="1800">
                        <a:effectLst/>
                        <a:latin typeface="Calibri" panose="020F0502020204030204" pitchFamily="34" charset="0"/>
                        <a:ea typeface="Calibri" panose="020F0502020204030204" pitchFamily="34" charset="0"/>
                        <a:cs typeface="Calibri" panose="020F0502020204030204" pitchFamily="34" charset="0"/>
                      </a:endParaRPr>
                    </a:p>
                  </a:txBody>
                  <a:tcPr marL="6985" marR="6985" marT="6985" marB="0" anchor="ctr">
                    <a:lnL>
                      <a:noFill/>
                    </a:lnL>
                    <a:lnR>
                      <a:noFill/>
                    </a:lnR>
                    <a:lnT w="12700" cap="flat" cmpd="sng" algn="ctr">
                      <a:solidFill>
                        <a:schemeClr val="tx1"/>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54457983"/>
                  </a:ext>
                </a:extLst>
              </a:tr>
              <a:tr h="237016">
                <a:tc>
                  <a:txBody>
                    <a:bodyPr/>
                    <a:lstStyle/>
                    <a:p>
                      <a:pPr marL="0" marR="0">
                        <a:lnSpc>
                          <a:spcPct val="107000"/>
                        </a:lnSpc>
                        <a:spcBef>
                          <a:spcPts val="0"/>
                        </a:spcBef>
                        <a:spcAft>
                          <a:spcPts val="800"/>
                        </a:spcAft>
                      </a:pPr>
                      <a:r>
                        <a:rPr lang="en-US" sz="1800" b="1">
                          <a:solidFill>
                            <a:srgbClr val="000000"/>
                          </a:solidFill>
                          <a:effectLst/>
                          <a:latin typeface="Calibri" panose="020F0502020204030204" pitchFamily="34" charset="0"/>
                          <a:ea typeface="Calibri" panose="020F0502020204030204" pitchFamily="34" charset="0"/>
                          <a:cs typeface="Calibri" panose="020F0502020204030204" pitchFamily="34" charset="0"/>
                        </a:rPr>
                        <a:t>Sex</a:t>
                      </a:r>
                      <a:endParaRPr lang="en-US" sz="1800">
                        <a:effectLst/>
                        <a:latin typeface="Calibri" panose="020F0502020204030204" pitchFamily="34" charset="0"/>
                        <a:ea typeface="Calibri" panose="020F0502020204030204" pitchFamily="34" charset="0"/>
                        <a:cs typeface="Calibri" panose="020F0502020204030204" pitchFamily="34" charset="0"/>
                      </a:endParaRPr>
                    </a:p>
                  </a:txBody>
                  <a:tcPr marL="6985" marR="6985" marT="6985" marB="0" anchor="ctr">
                    <a:lnL>
                      <a:noFill/>
                    </a:lnL>
                    <a:lnR>
                      <a:noFill/>
                    </a:lnR>
                    <a:lnT>
                      <a:noFill/>
                    </a:lnT>
                    <a:lnB>
                      <a:noFill/>
                    </a:lnB>
                    <a:solidFill>
                      <a:srgbClr val="FFFFFF"/>
                    </a:solidFill>
                  </a:tcPr>
                </a:tc>
                <a:tc>
                  <a:txBody>
                    <a:bodyPr/>
                    <a:lstStyle/>
                    <a:p>
                      <a:pPr marL="0" marR="0" algn="ctr">
                        <a:lnSpc>
                          <a:spcPct val="107000"/>
                        </a:lnSpc>
                        <a:spcBef>
                          <a:spcPts val="0"/>
                        </a:spcBef>
                        <a:spcAft>
                          <a:spcPts val="800"/>
                        </a:spcAft>
                      </a:pPr>
                      <a:r>
                        <a:rPr lang="en-US" sz="1800">
                          <a:effectLst/>
                          <a:latin typeface="Calibri" panose="020F0502020204030204" pitchFamily="34" charset="0"/>
                          <a:ea typeface="Calibri" panose="020F0502020204030204" pitchFamily="34" charset="0"/>
                          <a:cs typeface="Calibri" panose="020F0502020204030204" pitchFamily="34" charset="0"/>
                        </a:rPr>
                        <a:t> </a:t>
                      </a:r>
                    </a:p>
                  </a:txBody>
                  <a:tcPr marL="6985" marR="6985" marT="6985" marB="0" anchor="ctr">
                    <a:lnL>
                      <a:noFill/>
                    </a:lnL>
                    <a:lnR>
                      <a:noFill/>
                    </a:lnR>
                    <a:lnT>
                      <a:noFill/>
                    </a:lnT>
                    <a:lnB>
                      <a:noFill/>
                    </a:lnB>
                    <a:solidFill>
                      <a:srgbClr val="FFFFFF"/>
                    </a:solidFill>
                  </a:tcPr>
                </a:tc>
                <a:tc>
                  <a:txBody>
                    <a:bodyPr/>
                    <a:lstStyle/>
                    <a:p>
                      <a:pPr marL="0" marR="0" algn="ctr">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Calibri" panose="020F0502020204030204" pitchFamily="34" charset="0"/>
                        </a:rPr>
                        <a:t> </a:t>
                      </a:r>
                    </a:p>
                  </a:txBody>
                  <a:tcPr marL="6985" marR="6985" marT="6985" marB="0" anchor="ctr">
                    <a:lnL>
                      <a:noFill/>
                    </a:lnL>
                    <a:lnR>
                      <a:noFill/>
                    </a:lnR>
                    <a:lnT>
                      <a:noFill/>
                    </a:lnT>
                    <a:lnB>
                      <a:noFill/>
                    </a:lnB>
                    <a:solidFill>
                      <a:srgbClr val="FFFFFF"/>
                    </a:solidFill>
                  </a:tcPr>
                </a:tc>
                <a:tc>
                  <a:txBody>
                    <a:bodyPr/>
                    <a:lstStyle/>
                    <a:p>
                      <a:pPr marL="0" marR="0" algn="ctr">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Calibri" panose="020F0502020204030204" pitchFamily="34" charset="0"/>
                        </a:rPr>
                        <a:t> </a:t>
                      </a:r>
                    </a:p>
                  </a:txBody>
                  <a:tcPr marL="6985" marR="6985" marT="6985" marB="0" anchor="ctr">
                    <a:lnL>
                      <a:noFill/>
                    </a:lnL>
                    <a:lnR>
                      <a:noFill/>
                    </a:lnR>
                    <a:lnT>
                      <a:noFill/>
                    </a:lnT>
                    <a:lnB>
                      <a:noFill/>
                    </a:lnB>
                    <a:solidFill>
                      <a:srgbClr val="FFFFFF"/>
                    </a:solidFill>
                  </a:tcPr>
                </a:tc>
                <a:extLst>
                  <a:ext uri="{0D108BD9-81ED-4DB2-BD59-A6C34878D82A}">
                    <a16:rowId xmlns:a16="http://schemas.microsoft.com/office/drawing/2014/main" val="827520377"/>
                  </a:ext>
                </a:extLst>
              </a:tr>
              <a:tr h="237016">
                <a:tc>
                  <a:txBody>
                    <a:bodyPr/>
                    <a:lstStyle/>
                    <a:p>
                      <a:pPr marL="0" marR="0" algn="r">
                        <a:lnSpc>
                          <a:spcPct val="107000"/>
                        </a:lnSpc>
                        <a:spcBef>
                          <a:spcPts val="0"/>
                        </a:spcBef>
                        <a:spcAft>
                          <a:spcPts val="800"/>
                        </a:spcAft>
                      </a:pPr>
                      <a:r>
                        <a:rPr lang="en-US" sz="1800">
                          <a:solidFill>
                            <a:srgbClr val="000000"/>
                          </a:solidFill>
                          <a:effectLst/>
                          <a:latin typeface="Calibri" panose="020F0502020204030204" pitchFamily="34" charset="0"/>
                          <a:ea typeface="Calibri" panose="020F0502020204030204" pitchFamily="34" charset="0"/>
                          <a:cs typeface="Calibri" panose="020F0502020204030204" pitchFamily="34" charset="0"/>
                        </a:rPr>
                        <a:t>female</a:t>
                      </a:r>
                      <a:endParaRPr lang="en-US" sz="1800">
                        <a:effectLst/>
                        <a:latin typeface="Calibri" panose="020F0502020204030204" pitchFamily="34" charset="0"/>
                        <a:ea typeface="Calibri" panose="020F0502020204030204" pitchFamily="34" charset="0"/>
                        <a:cs typeface="Calibri" panose="020F0502020204030204" pitchFamily="34" charset="0"/>
                      </a:endParaRPr>
                    </a:p>
                  </a:txBody>
                  <a:tcPr marL="6985" marR="6985" marT="6985" marB="0" anchor="ctr">
                    <a:lnL>
                      <a:noFill/>
                    </a:lnL>
                    <a:lnR>
                      <a:noFill/>
                    </a:lnR>
                    <a:lnT>
                      <a:noFill/>
                    </a:lnT>
                    <a:lnB>
                      <a:noFill/>
                    </a:lnB>
                    <a:solidFill>
                      <a:srgbClr val="FFFFFF"/>
                    </a:solidFill>
                  </a:tcPr>
                </a:tc>
                <a:tc>
                  <a:txBody>
                    <a:bodyPr/>
                    <a:lstStyle/>
                    <a:p>
                      <a:pPr marL="0" marR="0" algn="ctr">
                        <a:lnSpc>
                          <a:spcPct val="107000"/>
                        </a:lnSpc>
                        <a:spcBef>
                          <a:spcPts val="0"/>
                        </a:spcBef>
                        <a:spcAft>
                          <a:spcPts val="800"/>
                        </a:spcAft>
                      </a:pPr>
                      <a:r>
                        <a:rPr lang="en-US" sz="1800">
                          <a:solidFill>
                            <a:srgbClr val="000000"/>
                          </a:solidFill>
                          <a:effectLst/>
                          <a:latin typeface="Calibri" panose="020F0502020204030204" pitchFamily="34" charset="0"/>
                          <a:ea typeface="Calibri" panose="020F0502020204030204" pitchFamily="34" charset="0"/>
                          <a:cs typeface="Calibri" panose="020F0502020204030204" pitchFamily="34" charset="0"/>
                        </a:rPr>
                        <a:t>4 (18.18%)</a:t>
                      </a:r>
                      <a:endParaRPr lang="en-US" sz="1800">
                        <a:effectLst/>
                        <a:latin typeface="Calibri" panose="020F0502020204030204" pitchFamily="34" charset="0"/>
                        <a:ea typeface="Calibri" panose="020F0502020204030204" pitchFamily="34" charset="0"/>
                        <a:cs typeface="Calibri" panose="020F0502020204030204" pitchFamily="34" charset="0"/>
                      </a:endParaRPr>
                    </a:p>
                  </a:txBody>
                  <a:tcPr marL="6985" marR="6985" marT="6985" marB="0" anchor="ctr">
                    <a:lnL>
                      <a:noFill/>
                    </a:lnL>
                    <a:lnR>
                      <a:noFill/>
                    </a:lnR>
                    <a:lnT>
                      <a:noFill/>
                    </a:lnT>
                    <a:lnB>
                      <a:noFill/>
                    </a:lnB>
                    <a:solidFill>
                      <a:srgbClr val="FFFFFF"/>
                    </a:solidFill>
                  </a:tcPr>
                </a:tc>
                <a:tc>
                  <a:txBody>
                    <a:bodyPr/>
                    <a:lstStyle/>
                    <a:p>
                      <a:pPr marL="0" marR="0" algn="ctr">
                        <a:lnSpc>
                          <a:spcPct val="107000"/>
                        </a:lnSpc>
                        <a:spcBef>
                          <a:spcPts val="0"/>
                        </a:spcBef>
                        <a:spcAft>
                          <a:spcPts val="800"/>
                        </a:spcAft>
                      </a:pPr>
                      <a:r>
                        <a:rPr lang="en-US" sz="1800">
                          <a:solidFill>
                            <a:srgbClr val="000000"/>
                          </a:solidFill>
                          <a:effectLst/>
                          <a:latin typeface="Calibri" panose="020F0502020204030204" pitchFamily="34" charset="0"/>
                          <a:ea typeface="Calibri" panose="020F0502020204030204" pitchFamily="34" charset="0"/>
                          <a:cs typeface="Calibri" panose="020F0502020204030204" pitchFamily="34" charset="0"/>
                        </a:rPr>
                        <a:t>8 (36.36%)</a:t>
                      </a:r>
                      <a:endParaRPr lang="en-US" sz="1800">
                        <a:effectLst/>
                        <a:latin typeface="Calibri" panose="020F0502020204030204" pitchFamily="34" charset="0"/>
                        <a:ea typeface="Calibri" panose="020F0502020204030204" pitchFamily="34" charset="0"/>
                        <a:cs typeface="Calibri" panose="020F0502020204030204" pitchFamily="34" charset="0"/>
                      </a:endParaRPr>
                    </a:p>
                  </a:txBody>
                  <a:tcPr marL="6985" marR="6985" marT="6985" marB="0" anchor="ctr">
                    <a:lnL>
                      <a:noFill/>
                    </a:lnL>
                    <a:lnR>
                      <a:noFill/>
                    </a:lnR>
                    <a:lnT>
                      <a:noFill/>
                    </a:lnT>
                    <a:lnB>
                      <a:noFill/>
                    </a:lnB>
                    <a:solidFill>
                      <a:srgbClr val="FFFFFF"/>
                    </a:solidFill>
                  </a:tcPr>
                </a:tc>
                <a:tc>
                  <a:txBody>
                    <a:bodyPr/>
                    <a:lstStyle/>
                    <a:p>
                      <a:pPr marL="0" marR="0" algn="ctr">
                        <a:lnSpc>
                          <a:spcPct val="107000"/>
                        </a:lnSpc>
                        <a:spcBef>
                          <a:spcPts val="0"/>
                        </a:spcBef>
                        <a:spcAft>
                          <a:spcPts val="800"/>
                        </a:spcAft>
                      </a:pPr>
                      <a:r>
                        <a:rPr lang="en-US" sz="1800">
                          <a:solidFill>
                            <a:srgbClr val="000000"/>
                          </a:solidFill>
                          <a:effectLst/>
                          <a:latin typeface="Calibri" panose="020F0502020204030204" pitchFamily="34" charset="0"/>
                          <a:ea typeface="Calibri" panose="020F0502020204030204" pitchFamily="34" charset="0"/>
                          <a:cs typeface="Calibri" panose="020F0502020204030204" pitchFamily="34" charset="0"/>
                        </a:rPr>
                        <a:t>10 (45.45%)</a:t>
                      </a:r>
                      <a:endParaRPr lang="en-US" sz="1800">
                        <a:effectLst/>
                        <a:latin typeface="Calibri" panose="020F0502020204030204" pitchFamily="34" charset="0"/>
                        <a:ea typeface="Calibri" panose="020F0502020204030204" pitchFamily="34" charset="0"/>
                        <a:cs typeface="Calibri" panose="020F0502020204030204" pitchFamily="34" charset="0"/>
                      </a:endParaRPr>
                    </a:p>
                  </a:txBody>
                  <a:tcPr marL="6985" marR="6985" marT="6985" marB="0" anchor="ctr">
                    <a:lnL>
                      <a:noFill/>
                    </a:lnL>
                    <a:lnR>
                      <a:noFill/>
                    </a:lnR>
                    <a:lnT>
                      <a:noFill/>
                    </a:lnT>
                    <a:lnB>
                      <a:noFill/>
                    </a:lnB>
                    <a:solidFill>
                      <a:srgbClr val="FFFFFF"/>
                    </a:solidFill>
                  </a:tcPr>
                </a:tc>
                <a:extLst>
                  <a:ext uri="{0D108BD9-81ED-4DB2-BD59-A6C34878D82A}">
                    <a16:rowId xmlns:a16="http://schemas.microsoft.com/office/drawing/2014/main" val="893785866"/>
                  </a:ext>
                </a:extLst>
              </a:tr>
              <a:tr h="237016">
                <a:tc>
                  <a:txBody>
                    <a:bodyPr/>
                    <a:lstStyle/>
                    <a:p>
                      <a:pPr marL="0" marR="0" algn="r">
                        <a:lnSpc>
                          <a:spcPct val="107000"/>
                        </a:lnSpc>
                        <a:spcBef>
                          <a:spcPts val="0"/>
                        </a:spcBef>
                        <a:spcAft>
                          <a:spcPts val="800"/>
                        </a:spcAft>
                      </a:pPr>
                      <a:r>
                        <a:rPr lang="en-US" sz="1800">
                          <a:solidFill>
                            <a:srgbClr val="000000"/>
                          </a:solidFill>
                          <a:effectLst/>
                          <a:latin typeface="Calibri" panose="020F0502020204030204" pitchFamily="34" charset="0"/>
                          <a:ea typeface="Calibri" panose="020F0502020204030204" pitchFamily="34" charset="0"/>
                          <a:cs typeface="Calibri" panose="020F0502020204030204" pitchFamily="34" charset="0"/>
                        </a:rPr>
                        <a:t>male</a:t>
                      </a:r>
                      <a:endParaRPr lang="en-US" sz="1800">
                        <a:effectLst/>
                        <a:latin typeface="Calibri" panose="020F0502020204030204" pitchFamily="34" charset="0"/>
                        <a:ea typeface="Calibri" panose="020F0502020204030204" pitchFamily="34" charset="0"/>
                        <a:cs typeface="Calibri" panose="020F0502020204030204" pitchFamily="34" charset="0"/>
                      </a:endParaRPr>
                    </a:p>
                  </a:txBody>
                  <a:tcPr marL="6985" marR="6985" marT="6985" marB="0" anchor="ctr">
                    <a:lnL>
                      <a:noFill/>
                    </a:lnL>
                    <a:lnR>
                      <a:noFill/>
                    </a:lnR>
                    <a:lnT>
                      <a:noFill/>
                    </a:lnT>
                    <a:lnB>
                      <a:noFill/>
                    </a:lnB>
                    <a:solidFill>
                      <a:srgbClr val="FFFFFF"/>
                    </a:solidFill>
                  </a:tcPr>
                </a:tc>
                <a:tc>
                  <a:txBody>
                    <a:bodyPr/>
                    <a:lstStyle/>
                    <a:p>
                      <a:pPr marL="0" marR="0" algn="ctr">
                        <a:lnSpc>
                          <a:spcPct val="107000"/>
                        </a:lnSpc>
                        <a:spcBef>
                          <a:spcPts val="0"/>
                        </a:spcBef>
                        <a:spcAft>
                          <a:spcPts val="800"/>
                        </a:spcAft>
                      </a:pPr>
                      <a:r>
                        <a:rPr lang="en-US" sz="1800">
                          <a:solidFill>
                            <a:srgbClr val="000000"/>
                          </a:solidFill>
                          <a:effectLst/>
                          <a:latin typeface="Calibri" panose="020F0502020204030204" pitchFamily="34" charset="0"/>
                          <a:ea typeface="Calibri" panose="020F0502020204030204" pitchFamily="34" charset="0"/>
                          <a:cs typeface="Calibri" panose="020F0502020204030204" pitchFamily="34" charset="0"/>
                        </a:rPr>
                        <a:t>5 (13.15%)</a:t>
                      </a:r>
                      <a:endParaRPr lang="en-US" sz="1800">
                        <a:effectLst/>
                        <a:latin typeface="Calibri" panose="020F0502020204030204" pitchFamily="34" charset="0"/>
                        <a:ea typeface="Calibri" panose="020F0502020204030204" pitchFamily="34" charset="0"/>
                        <a:cs typeface="Calibri" panose="020F0502020204030204" pitchFamily="34" charset="0"/>
                      </a:endParaRPr>
                    </a:p>
                  </a:txBody>
                  <a:tcPr marL="6985" marR="6985" marT="6985" marB="0" anchor="ctr">
                    <a:lnL>
                      <a:noFill/>
                    </a:lnL>
                    <a:lnR>
                      <a:noFill/>
                    </a:lnR>
                    <a:lnT>
                      <a:noFill/>
                    </a:lnT>
                    <a:lnB>
                      <a:noFill/>
                    </a:lnB>
                    <a:solidFill>
                      <a:srgbClr val="FFFFFF"/>
                    </a:solidFill>
                  </a:tcPr>
                </a:tc>
                <a:tc>
                  <a:txBody>
                    <a:bodyPr/>
                    <a:lstStyle/>
                    <a:p>
                      <a:pPr marL="0" marR="0" algn="ctr">
                        <a:lnSpc>
                          <a:spcPct val="107000"/>
                        </a:lnSpc>
                        <a:spcBef>
                          <a:spcPts val="0"/>
                        </a:spcBef>
                        <a:spcAft>
                          <a:spcPts val="800"/>
                        </a:spcAft>
                      </a:pPr>
                      <a:r>
                        <a:rPr lang="en-US"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11 (28.94%)</a:t>
                      </a:r>
                      <a:endParaRPr lang="en-US" sz="1800" dirty="0">
                        <a:effectLst/>
                        <a:latin typeface="Calibri" panose="020F0502020204030204" pitchFamily="34" charset="0"/>
                        <a:ea typeface="Calibri" panose="020F0502020204030204" pitchFamily="34" charset="0"/>
                        <a:cs typeface="Calibri" panose="020F0502020204030204" pitchFamily="34" charset="0"/>
                      </a:endParaRPr>
                    </a:p>
                  </a:txBody>
                  <a:tcPr marL="6985" marR="6985" marT="6985" marB="0" anchor="ctr">
                    <a:lnL>
                      <a:noFill/>
                    </a:lnL>
                    <a:lnR>
                      <a:noFill/>
                    </a:lnR>
                    <a:lnT>
                      <a:noFill/>
                    </a:lnT>
                    <a:lnB>
                      <a:noFill/>
                    </a:lnB>
                    <a:solidFill>
                      <a:srgbClr val="FFFFFF"/>
                    </a:solidFill>
                  </a:tcPr>
                </a:tc>
                <a:tc>
                  <a:txBody>
                    <a:bodyPr/>
                    <a:lstStyle/>
                    <a:p>
                      <a:pPr marL="0" marR="0" algn="ctr">
                        <a:lnSpc>
                          <a:spcPct val="107000"/>
                        </a:lnSpc>
                        <a:spcBef>
                          <a:spcPts val="0"/>
                        </a:spcBef>
                        <a:spcAft>
                          <a:spcPts val="800"/>
                        </a:spcAft>
                      </a:pPr>
                      <a:r>
                        <a:rPr lang="en-US" sz="1800">
                          <a:solidFill>
                            <a:srgbClr val="000000"/>
                          </a:solidFill>
                          <a:effectLst/>
                          <a:latin typeface="Calibri" panose="020F0502020204030204" pitchFamily="34" charset="0"/>
                          <a:ea typeface="Calibri" panose="020F0502020204030204" pitchFamily="34" charset="0"/>
                          <a:cs typeface="Calibri" panose="020F0502020204030204" pitchFamily="34" charset="0"/>
                        </a:rPr>
                        <a:t>22 (57.89%)</a:t>
                      </a:r>
                      <a:endParaRPr lang="en-US" sz="1800">
                        <a:effectLst/>
                        <a:latin typeface="Calibri" panose="020F0502020204030204" pitchFamily="34" charset="0"/>
                        <a:ea typeface="Calibri" panose="020F0502020204030204" pitchFamily="34" charset="0"/>
                        <a:cs typeface="Calibri" panose="020F0502020204030204" pitchFamily="34" charset="0"/>
                      </a:endParaRPr>
                    </a:p>
                  </a:txBody>
                  <a:tcPr marL="6985" marR="6985" marT="6985" marB="0" anchor="ctr">
                    <a:lnL>
                      <a:noFill/>
                    </a:lnL>
                    <a:lnR>
                      <a:noFill/>
                    </a:lnR>
                    <a:lnT>
                      <a:noFill/>
                    </a:lnT>
                    <a:lnB>
                      <a:noFill/>
                    </a:lnB>
                    <a:solidFill>
                      <a:srgbClr val="FFFFFF"/>
                    </a:solidFill>
                  </a:tcPr>
                </a:tc>
                <a:extLst>
                  <a:ext uri="{0D108BD9-81ED-4DB2-BD59-A6C34878D82A}">
                    <a16:rowId xmlns:a16="http://schemas.microsoft.com/office/drawing/2014/main" val="2289909959"/>
                  </a:ext>
                </a:extLst>
              </a:tr>
              <a:tr h="237016">
                <a:tc>
                  <a:txBody>
                    <a:bodyPr/>
                    <a:lstStyle/>
                    <a:p>
                      <a:pPr marL="0" marR="0" algn="r">
                        <a:lnSpc>
                          <a:spcPct val="107000"/>
                        </a:lnSpc>
                        <a:spcBef>
                          <a:spcPts val="0"/>
                        </a:spcBef>
                        <a:spcAft>
                          <a:spcPts val="800"/>
                        </a:spcAft>
                      </a:pPr>
                      <a:r>
                        <a:rPr lang="en-US" sz="1800">
                          <a:solidFill>
                            <a:srgbClr val="000000"/>
                          </a:solidFill>
                          <a:effectLst/>
                          <a:latin typeface="Calibri" panose="020F0502020204030204" pitchFamily="34" charset="0"/>
                          <a:ea typeface="Calibri" panose="020F0502020204030204" pitchFamily="34" charset="0"/>
                          <a:cs typeface="Calibri" panose="020F0502020204030204" pitchFamily="34" charset="0"/>
                        </a:rPr>
                        <a:t>unspecified</a:t>
                      </a:r>
                      <a:endParaRPr lang="en-US" sz="1800">
                        <a:effectLst/>
                        <a:latin typeface="Calibri" panose="020F0502020204030204" pitchFamily="34" charset="0"/>
                        <a:ea typeface="Calibri" panose="020F0502020204030204" pitchFamily="34" charset="0"/>
                        <a:cs typeface="Calibri" panose="020F0502020204030204" pitchFamily="34" charset="0"/>
                      </a:endParaRPr>
                    </a:p>
                  </a:txBody>
                  <a:tcPr marL="6985" marR="6985" marT="6985" marB="0" anchor="ctr">
                    <a:lnL>
                      <a:noFill/>
                    </a:lnL>
                    <a:lnR>
                      <a:noFill/>
                    </a:lnR>
                    <a:lnT>
                      <a:noFill/>
                    </a:lnT>
                    <a:lnB>
                      <a:noFill/>
                    </a:lnB>
                    <a:solidFill>
                      <a:srgbClr val="FFFFFF"/>
                    </a:solidFill>
                  </a:tcPr>
                </a:tc>
                <a:tc>
                  <a:txBody>
                    <a:bodyPr/>
                    <a:lstStyle/>
                    <a:p>
                      <a:pPr marL="0" marR="0" algn="ctr">
                        <a:lnSpc>
                          <a:spcPct val="107000"/>
                        </a:lnSpc>
                        <a:spcBef>
                          <a:spcPts val="0"/>
                        </a:spcBef>
                        <a:spcAft>
                          <a:spcPts val="800"/>
                        </a:spcAft>
                      </a:pPr>
                      <a:r>
                        <a:rPr lang="en-US" sz="1800">
                          <a:solidFill>
                            <a:srgbClr val="000000"/>
                          </a:solidFill>
                          <a:effectLst/>
                          <a:latin typeface="Calibri" panose="020F0502020204030204" pitchFamily="34" charset="0"/>
                          <a:ea typeface="Calibri" panose="020F0502020204030204" pitchFamily="34" charset="0"/>
                          <a:cs typeface="Calibri" panose="020F0502020204030204" pitchFamily="34" charset="0"/>
                        </a:rPr>
                        <a:t>20 (76.92%)</a:t>
                      </a:r>
                      <a:endParaRPr lang="en-US" sz="1800">
                        <a:effectLst/>
                        <a:latin typeface="Calibri" panose="020F0502020204030204" pitchFamily="34" charset="0"/>
                        <a:ea typeface="Calibri" panose="020F0502020204030204" pitchFamily="34" charset="0"/>
                        <a:cs typeface="Calibri" panose="020F0502020204030204" pitchFamily="34" charset="0"/>
                      </a:endParaRPr>
                    </a:p>
                  </a:txBody>
                  <a:tcPr marL="6985" marR="6985" marT="6985" marB="0" anchor="ctr">
                    <a:lnL>
                      <a:noFill/>
                    </a:lnL>
                    <a:lnR>
                      <a:noFill/>
                    </a:lnR>
                    <a:lnT>
                      <a:noFill/>
                    </a:lnT>
                    <a:lnB>
                      <a:noFill/>
                    </a:lnB>
                    <a:solidFill>
                      <a:srgbClr val="FFFFFF"/>
                    </a:solidFill>
                  </a:tcPr>
                </a:tc>
                <a:tc>
                  <a:txBody>
                    <a:bodyPr/>
                    <a:lstStyle/>
                    <a:p>
                      <a:pPr marL="0" marR="0" algn="ctr">
                        <a:lnSpc>
                          <a:spcPct val="107000"/>
                        </a:lnSpc>
                        <a:spcBef>
                          <a:spcPts val="0"/>
                        </a:spcBef>
                        <a:spcAft>
                          <a:spcPts val="800"/>
                        </a:spcAft>
                      </a:pPr>
                      <a:r>
                        <a:rPr lang="en-US" sz="1800">
                          <a:solidFill>
                            <a:srgbClr val="000000"/>
                          </a:solidFill>
                          <a:effectLst/>
                          <a:latin typeface="Calibri" panose="020F0502020204030204" pitchFamily="34" charset="0"/>
                          <a:ea typeface="Calibri" panose="020F0502020204030204" pitchFamily="34" charset="0"/>
                          <a:cs typeface="Calibri" panose="020F0502020204030204" pitchFamily="34" charset="0"/>
                        </a:rPr>
                        <a:t>6(23.07%)</a:t>
                      </a:r>
                      <a:endParaRPr lang="en-US" sz="1800">
                        <a:effectLst/>
                        <a:latin typeface="Calibri" panose="020F0502020204030204" pitchFamily="34" charset="0"/>
                        <a:ea typeface="Calibri" panose="020F0502020204030204" pitchFamily="34" charset="0"/>
                        <a:cs typeface="Calibri" panose="020F0502020204030204" pitchFamily="34" charset="0"/>
                      </a:endParaRPr>
                    </a:p>
                  </a:txBody>
                  <a:tcPr marL="6985" marR="6985" marT="6985" marB="0" anchor="ctr">
                    <a:lnL>
                      <a:noFill/>
                    </a:lnL>
                    <a:lnR>
                      <a:noFill/>
                    </a:lnR>
                    <a:lnT>
                      <a:noFill/>
                    </a:lnT>
                    <a:lnB>
                      <a:noFill/>
                    </a:lnB>
                    <a:solidFill>
                      <a:srgbClr val="FFFFFF"/>
                    </a:solidFill>
                  </a:tcPr>
                </a:tc>
                <a:tc>
                  <a:txBody>
                    <a:bodyPr/>
                    <a:lstStyle/>
                    <a:p>
                      <a:pPr marL="0" marR="0" algn="ctr">
                        <a:lnSpc>
                          <a:spcPct val="107000"/>
                        </a:lnSpc>
                        <a:spcBef>
                          <a:spcPts val="0"/>
                        </a:spcBef>
                        <a:spcAft>
                          <a:spcPts val="800"/>
                        </a:spcAft>
                      </a:pPr>
                      <a:r>
                        <a:rPr lang="en-US"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0 (0%)</a:t>
                      </a:r>
                      <a:endParaRPr lang="en-US" sz="1800" dirty="0">
                        <a:effectLst/>
                        <a:latin typeface="Calibri" panose="020F0502020204030204" pitchFamily="34" charset="0"/>
                        <a:ea typeface="Calibri" panose="020F0502020204030204" pitchFamily="34" charset="0"/>
                        <a:cs typeface="Calibri" panose="020F0502020204030204" pitchFamily="34" charset="0"/>
                      </a:endParaRPr>
                    </a:p>
                  </a:txBody>
                  <a:tcPr marL="6985" marR="6985" marT="6985" marB="0" anchor="ctr">
                    <a:lnL>
                      <a:noFill/>
                    </a:lnL>
                    <a:lnR>
                      <a:noFill/>
                    </a:lnR>
                    <a:lnT>
                      <a:noFill/>
                    </a:lnT>
                    <a:lnB>
                      <a:noFill/>
                    </a:lnB>
                    <a:solidFill>
                      <a:srgbClr val="FFFFFF"/>
                    </a:solidFill>
                  </a:tcPr>
                </a:tc>
                <a:extLst>
                  <a:ext uri="{0D108BD9-81ED-4DB2-BD59-A6C34878D82A}">
                    <a16:rowId xmlns:a16="http://schemas.microsoft.com/office/drawing/2014/main" val="2453379835"/>
                  </a:ext>
                </a:extLst>
              </a:tr>
              <a:tr h="237016">
                <a:tc>
                  <a:txBody>
                    <a:bodyPr/>
                    <a:lstStyle/>
                    <a:p>
                      <a:pPr marL="0" marR="0">
                        <a:lnSpc>
                          <a:spcPct val="107000"/>
                        </a:lnSpc>
                        <a:spcBef>
                          <a:spcPts val="0"/>
                        </a:spcBef>
                        <a:spcAft>
                          <a:spcPts val="800"/>
                        </a:spcAft>
                      </a:pPr>
                      <a:r>
                        <a:rPr lang="en-US" sz="1800" b="1">
                          <a:solidFill>
                            <a:srgbClr val="000000"/>
                          </a:solidFill>
                          <a:effectLst/>
                          <a:latin typeface="Calibri" panose="020F0502020204030204" pitchFamily="34" charset="0"/>
                          <a:ea typeface="Calibri" panose="020F0502020204030204" pitchFamily="34" charset="0"/>
                          <a:cs typeface="Calibri" panose="020F0502020204030204" pitchFamily="34" charset="0"/>
                        </a:rPr>
                        <a:t>Publication</a:t>
                      </a:r>
                      <a:endParaRPr lang="en-US" sz="1800">
                        <a:effectLst/>
                        <a:latin typeface="Calibri" panose="020F0502020204030204" pitchFamily="34" charset="0"/>
                        <a:ea typeface="Calibri" panose="020F0502020204030204" pitchFamily="34" charset="0"/>
                        <a:cs typeface="Calibri" panose="020F0502020204030204" pitchFamily="34" charset="0"/>
                      </a:endParaRPr>
                    </a:p>
                  </a:txBody>
                  <a:tcPr marL="6985" marR="6985" marT="6985" marB="0" anchor="b">
                    <a:lnL>
                      <a:noFill/>
                    </a:lnL>
                    <a:lnR>
                      <a:noFill/>
                    </a:lnR>
                    <a:lnT>
                      <a:noFill/>
                    </a:lnT>
                    <a:lnB>
                      <a:noFill/>
                    </a:lnB>
                    <a:solidFill>
                      <a:srgbClr val="FFFFFF"/>
                    </a:solidFill>
                  </a:tcPr>
                </a:tc>
                <a:tc>
                  <a:txBody>
                    <a:bodyPr/>
                    <a:lstStyle/>
                    <a:p>
                      <a:pPr marL="0" marR="0" algn="ctr">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Calibri" panose="020F0502020204030204" pitchFamily="34" charset="0"/>
                        </a:rPr>
                        <a:t> </a:t>
                      </a:r>
                    </a:p>
                  </a:txBody>
                  <a:tcPr marL="6985" marR="6985" marT="6985" marB="0" anchor="ctr">
                    <a:lnL>
                      <a:noFill/>
                    </a:lnL>
                    <a:lnR>
                      <a:noFill/>
                    </a:lnR>
                    <a:lnT>
                      <a:noFill/>
                    </a:lnT>
                    <a:lnB>
                      <a:noFill/>
                    </a:lnB>
                    <a:solidFill>
                      <a:srgbClr val="FFFFFF"/>
                    </a:solidFill>
                  </a:tcPr>
                </a:tc>
                <a:tc>
                  <a:txBody>
                    <a:bodyPr/>
                    <a:lstStyle/>
                    <a:p>
                      <a:pPr marL="0" marR="0" algn="ctr">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Calibri" panose="020F0502020204030204" pitchFamily="34" charset="0"/>
                        </a:rPr>
                        <a:t> </a:t>
                      </a:r>
                    </a:p>
                  </a:txBody>
                  <a:tcPr marL="6985" marR="6985" marT="6985" marB="0" anchor="ctr">
                    <a:lnL>
                      <a:noFill/>
                    </a:lnL>
                    <a:lnR>
                      <a:noFill/>
                    </a:lnR>
                    <a:lnT>
                      <a:noFill/>
                    </a:lnT>
                    <a:lnB>
                      <a:noFill/>
                    </a:lnB>
                    <a:solidFill>
                      <a:srgbClr val="FFFFFF"/>
                    </a:solidFill>
                  </a:tcPr>
                </a:tc>
                <a:tc>
                  <a:txBody>
                    <a:bodyPr/>
                    <a:lstStyle/>
                    <a:p>
                      <a:pPr marL="0" marR="0" algn="ctr">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Calibri" panose="020F0502020204030204" pitchFamily="34" charset="0"/>
                        </a:rPr>
                        <a:t> </a:t>
                      </a:r>
                    </a:p>
                  </a:txBody>
                  <a:tcPr marL="6985" marR="6985" marT="6985" marB="0" anchor="ctr">
                    <a:lnL>
                      <a:noFill/>
                    </a:lnL>
                    <a:lnR>
                      <a:noFill/>
                    </a:lnR>
                    <a:lnT>
                      <a:noFill/>
                    </a:lnT>
                    <a:lnB>
                      <a:noFill/>
                    </a:lnB>
                    <a:solidFill>
                      <a:srgbClr val="FFFFFF"/>
                    </a:solidFill>
                  </a:tcPr>
                </a:tc>
                <a:extLst>
                  <a:ext uri="{0D108BD9-81ED-4DB2-BD59-A6C34878D82A}">
                    <a16:rowId xmlns:a16="http://schemas.microsoft.com/office/drawing/2014/main" val="1557311387"/>
                  </a:ext>
                </a:extLst>
              </a:tr>
              <a:tr h="237016">
                <a:tc>
                  <a:txBody>
                    <a:bodyPr/>
                    <a:lstStyle/>
                    <a:p>
                      <a:pPr marL="0" marR="0" algn="r">
                        <a:lnSpc>
                          <a:spcPct val="107000"/>
                        </a:lnSpc>
                        <a:spcBef>
                          <a:spcPts val="0"/>
                        </a:spcBef>
                        <a:spcAft>
                          <a:spcPts val="800"/>
                        </a:spcAft>
                      </a:pPr>
                      <a:r>
                        <a:rPr lang="en-US"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Chen</a:t>
                      </a:r>
                      <a:endParaRPr lang="en-US" sz="1800" dirty="0">
                        <a:effectLst/>
                        <a:latin typeface="Calibri" panose="020F0502020204030204" pitchFamily="34" charset="0"/>
                        <a:ea typeface="Calibri" panose="020F0502020204030204" pitchFamily="34" charset="0"/>
                        <a:cs typeface="Calibri" panose="020F0502020204030204" pitchFamily="34" charset="0"/>
                      </a:endParaRPr>
                    </a:p>
                  </a:txBody>
                  <a:tcPr marL="6985" marR="6985" marT="6985" marB="0" anchor="ctr">
                    <a:lnL>
                      <a:noFill/>
                    </a:lnL>
                    <a:lnR>
                      <a:noFill/>
                    </a:lnR>
                    <a:lnT>
                      <a:noFill/>
                    </a:lnT>
                    <a:lnB>
                      <a:noFill/>
                    </a:lnB>
                    <a:solidFill>
                      <a:srgbClr val="FFFFFF"/>
                    </a:solidFill>
                  </a:tcPr>
                </a:tc>
                <a:tc>
                  <a:txBody>
                    <a:bodyPr/>
                    <a:lstStyle/>
                    <a:p>
                      <a:pPr marL="0" marR="0" algn="ctr">
                        <a:lnSpc>
                          <a:spcPct val="107000"/>
                        </a:lnSpc>
                        <a:spcBef>
                          <a:spcPts val="0"/>
                        </a:spcBef>
                        <a:spcAft>
                          <a:spcPts val="800"/>
                        </a:spcAft>
                      </a:pPr>
                      <a:r>
                        <a:rPr lang="en-US" sz="1800">
                          <a:solidFill>
                            <a:srgbClr val="000000"/>
                          </a:solidFill>
                          <a:effectLst/>
                          <a:latin typeface="Calibri" panose="020F0502020204030204" pitchFamily="34" charset="0"/>
                          <a:ea typeface="Calibri" panose="020F0502020204030204" pitchFamily="34" charset="0"/>
                          <a:cs typeface="Calibri" panose="020F0502020204030204" pitchFamily="34" charset="0"/>
                        </a:rPr>
                        <a:t>0 (0%)</a:t>
                      </a:r>
                      <a:endParaRPr lang="en-US" sz="1800">
                        <a:effectLst/>
                        <a:latin typeface="Calibri" panose="020F0502020204030204" pitchFamily="34" charset="0"/>
                        <a:ea typeface="Calibri" panose="020F0502020204030204" pitchFamily="34" charset="0"/>
                        <a:cs typeface="Calibri" panose="020F0502020204030204" pitchFamily="34" charset="0"/>
                      </a:endParaRPr>
                    </a:p>
                  </a:txBody>
                  <a:tcPr marL="6985" marR="6985" marT="6985" marB="0" anchor="ctr">
                    <a:lnL>
                      <a:noFill/>
                    </a:lnL>
                    <a:lnR>
                      <a:noFill/>
                    </a:lnR>
                    <a:lnT>
                      <a:noFill/>
                    </a:lnT>
                    <a:lnB>
                      <a:noFill/>
                    </a:lnB>
                    <a:solidFill>
                      <a:srgbClr val="FFFFFF"/>
                    </a:solidFill>
                  </a:tcPr>
                </a:tc>
                <a:tc>
                  <a:txBody>
                    <a:bodyPr/>
                    <a:lstStyle/>
                    <a:p>
                      <a:pPr marL="0" marR="0" algn="ctr">
                        <a:lnSpc>
                          <a:spcPct val="107000"/>
                        </a:lnSpc>
                        <a:spcBef>
                          <a:spcPts val="0"/>
                        </a:spcBef>
                        <a:spcAft>
                          <a:spcPts val="800"/>
                        </a:spcAft>
                      </a:pPr>
                      <a:r>
                        <a:rPr lang="en-US" sz="1800">
                          <a:solidFill>
                            <a:srgbClr val="000000"/>
                          </a:solidFill>
                          <a:effectLst/>
                          <a:latin typeface="Calibri" panose="020F0502020204030204" pitchFamily="34" charset="0"/>
                          <a:ea typeface="Calibri" panose="020F0502020204030204" pitchFamily="34" charset="0"/>
                          <a:cs typeface="Calibri" panose="020F0502020204030204" pitchFamily="34" charset="0"/>
                        </a:rPr>
                        <a:t>0 (0%)</a:t>
                      </a:r>
                      <a:endParaRPr lang="en-US" sz="1800">
                        <a:effectLst/>
                        <a:latin typeface="Calibri" panose="020F0502020204030204" pitchFamily="34" charset="0"/>
                        <a:ea typeface="Calibri" panose="020F0502020204030204" pitchFamily="34" charset="0"/>
                        <a:cs typeface="Calibri" panose="020F0502020204030204" pitchFamily="34" charset="0"/>
                      </a:endParaRPr>
                    </a:p>
                  </a:txBody>
                  <a:tcPr marL="6985" marR="6985" marT="6985" marB="0" anchor="ctr">
                    <a:lnL>
                      <a:noFill/>
                    </a:lnL>
                    <a:lnR>
                      <a:noFill/>
                    </a:lnR>
                    <a:lnT>
                      <a:noFill/>
                    </a:lnT>
                    <a:lnB>
                      <a:noFill/>
                    </a:lnB>
                    <a:solidFill>
                      <a:srgbClr val="FFFFFF"/>
                    </a:solidFill>
                  </a:tcPr>
                </a:tc>
                <a:tc>
                  <a:txBody>
                    <a:bodyPr/>
                    <a:lstStyle/>
                    <a:p>
                      <a:pPr marL="0" marR="0" algn="ctr">
                        <a:lnSpc>
                          <a:spcPct val="107000"/>
                        </a:lnSpc>
                        <a:spcBef>
                          <a:spcPts val="0"/>
                        </a:spcBef>
                        <a:spcAft>
                          <a:spcPts val="800"/>
                        </a:spcAft>
                      </a:pPr>
                      <a:r>
                        <a:rPr lang="en-US" sz="1800">
                          <a:solidFill>
                            <a:srgbClr val="000000"/>
                          </a:solidFill>
                          <a:effectLst/>
                          <a:latin typeface="Calibri" panose="020F0502020204030204" pitchFamily="34" charset="0"/>
                          <a:ea typeface="Calibri" panose="020F0502020204030204" pitchFamily="34" charset="0"/>
                          <a:cs typeface="Calibri" panose="020F0502020204030204" pitchFamily="34" charset="0"/>
                        </a:rPr>
                        <a:t>2 (100%)</a:t>
                      </a:r>
                      <a:endParaRPr lang="en-US" sz="1800">
                        <a:effectLst/>
                        <a:latin typeface="Calibri" panose="020F0502020204030204" pitchFamily="34" charset="0"/>
                        <a:ea typeface="Calibri" panose="020F0502020204030204" pitchFamily="34" charset="0"/>
                        <a:cs typeface="Calibri" panose="020F0502020204030204" pitchFamily="34" charset="0"/>
                      </a:endParaRPr>
                    </a:p>
                  </a:txBody>
                  <a:tcPr marL="6985" marR="6985" marT="6985" marB="0" anchor="ctr">
                    <a:lnL>
                      <a:noFill/>
                    </a:lnL>
                    <a:lnR>
                      <a:noFill/>
                    </a:lnR>
                    <a:lnT>
                      <a:noFill/>
                    </a:lnT>
                    <a:lnB>
                      <a:noFill/>
                    </a:lnB>
                    <a:solidFill>
                      <a:srgbClr val="FFFFFF"/>
                    </a:solidFill>
                  </a:tcPr>
                </a:tc>
                <a:extLst>
                  <a:ext uri="{0D108BD9-81ED-4DB2-BD59-A6C34878D82A}">
                    <a16:rowId xmlns:a16="http://schemas.microsoft.com/office/drawing/2014/main" val="397645163"/>
                  </a:ext>
                </a:extLst>
              </a:tr>
              <a:tr h="237016">
                <a:tc>
                  <a:txBody>
                    <a:bodyPr/>
                    <a:lstStyle/>
                    <a:p>
                      <a:pPr marL="0" marR="0" algn="r">
                        <a:lnSpc>
                          <a:spcPct val="107000"/>
                        </a:lnSpc>
                        <a:spcBef>
                          <a:spcPts val="0"/>
                        </a:spcBef>
                        <a:spcAft>
                          <a:spcPts val="800"/>
                        </a:spcAft>
                      </a:pPr>
                      <a:r>
                        <a:rPr lang="en-US" sz="1800">
                          <a:solidFill>
                            <a:srgbClr val="000000"/>
                          </a:solidFill>
                          <a:effectLst/>
                          <a:latin typeface="Calibri" panose="020F0502020204030204" pitchFamily="34" charset="0"/>
                          <a:ea typeface="Calibri" panose="020F0502020204030204" pitchFamily="34" charset="0"/>
                          <a:cs typeface="Calibri" panose="020F0502020204030204" pitchFamily="34" charset="0"/>
                        </a:rPr>
                        <a:t>Ren</a:t>
                      </a:r>
                      <a:endParaRPr lang="en-US" sz="1800">
                        <a:effectLst/>
                        <a:latin typeface="Calibri" panose="020F0502020204030204" pitchFamily="34" charset="0"/>
                        <a:ea typeface="Calibri" panose="020F0502020204030204" pitchFamily="34" charset="0"/>
                        <a:cs typeface="Calibri" panose="020F0502020204030204" pitchFamily="34" charset="0"/>
                      </a:endParaRPr>
                    </a:p>
                  </a:txBody>
                  <a:tcPr marL="6985" marR="6985" marT="6985" marB="0" anchor="ctr">
                    <a:lnL>
                      <a:noFill/>
                    </a:lnL>
                    <a:lnR>
                      <a:noFill/>
                    </a:lnR>
                    <a:lnT>
                      <a:noFill/>
                    </a:lnT>
                    <a:lnB>
                      <a:noFill/>
                    </a:lnB>
                    <a:solidFill>
                      <a:srgbClr val="FFFFFF"/>
                    </a:solidFill>
                  </a:tcPr>
                </a:tc>
                <a:tc>
                  <a:txBody>
                    <a:bodyPr/>
                    <a:lstStyle/>
                    <a:p>
                      <a:pPr marL="0" marR="0" algn="ctr">
                        <a:lnSpc>
                          <a:spcPct val="107000"/>
                        </a:lnSpc>
                        <a:spcBef>
                          <a:spcPts val="0"/>
                        </a:spcBef>
                        <a:spcAft>
                          <a:spcPts val="800"/>
                        </a:spcAft>
                      </a:pPr>
                      <a:r>
                        <a:rPr lang="en-US"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9 (100%)</a:t>
                      </a:r>
                      <a:endParaRPr lang="en-US" sz="1800" dirty="0">
                        <a:effectLst/>
                        <a:latin typeface="Calibri" panose="020F0502020204030204" pitchFamily="34" charset="0"/>
                        <a:ea typeface="Calibri" panose="020F0502020204030204" pitchFamily="34" charset="0"/>
                        <a:cs typeface="Calibri" panose="020F0502020204030204" pitchFamily="34" charset="0"/>
                      </a:endParaRPr>
                    </a:p>
                  </a:txBody>
                  <a:tcPr marL="6985" marR="6985" marT="6985" marB="0" anchor="ctr">
                    <a:lnL>
                      <a:noFill/>
                    </a:lnL>
                    <a:lnR>
                      <a:noFill/>
                    </a:lnR>
                    <a:lnT>
                      <a:noFill/>
                    </a:lnT>
                    <a:lnB>
                      <a:noFill/>
                    </a:lnB>
                    <a:solidFill>
                      <a:srgbClr val="FFFFFF"/>
                    </a:solidFill>
                  </a:tcPr>
                </a:tc>
                <a:tc>
                  <a:txBody>
                    <a:bodyPr/>
                    <a:lstStyle/>
                    <a:p>
                      <a:pPr marL="0" marR="0" algn="ctr">
                        <a:lnSpc>
                          <a:spcPct val="107000"/>
                        </a:lnSpc>
                        <a:spcBef>
                          <a:spcPts val="0"/>
                        </a:spcBef>
                        <a:spcAft>
                          <a:spcPts val="800"/>
                        </a:spcAft>
                      </a:pPr>
                      <a:r>
                        <a:rPr lang="en-US" sz="1800">
                          <a:solidFill>
                            <a:srgbClr val="000000"/>
                          </a:solidFill>
                          <a:effectLst/>
                          <a:latin typeface="Calibri" panose="020F0502020204030204" pitchFamily="34" charset="0"/>
                          <a:ea typeface="Calibri" panose="020F0502020204030204" pitchFamily="34" charset="0"/>
                          <a:cs typeface="Calibri" panose="020F0502020204030204" pitchFamily="34" charset="0"/>
                        </a:rPr>
                        <a:t>0 (0%)</a:t>
                      </a:r>
                      <a:endParaRPr lang="en-US" sz="1800">
                        <a:effectLst/>
                        <a:latin typeface="Calibri" panose="020F0502020204030204" pitchFamily="34" charset="0"/>
                        <a:ea typeface="Calibri" panose="020F0502020204030204" pitchFamily="34" charset="0"/>
                        <a:cs typeface="Calibri" panose="020F0502020204030204" pitchFamily="34" charset="0"/>
                      </a:endParaRPr>
                    </a:p>
                  </a:txBody>
                  <a:tcPr marL="6985" marR="6985" marT="6985" marB="0" anchor="ctr">
                    <a:lnL>
                      <a:noFill/>
                    </a:lnL>
                    <a:lnR>
                      <a:noFill/>
                    </a:lnR>
                    <a:lnT>
                      <a:noFill/>
                    </a:lnT>
                    <a:lnB>
                      <a:noFill/>
                    </a:lnB>
                    <a:solidFill>
                      <a:srgbClr val="FFFFFF"/>
                    </a:solidFill>
                  </a:tcPr>
                </a:tc>
                <a:tc>
                  <a:txBody>
                    <a:bodyPr/>
                    <a:lstStyle/>
                    <a:p>
                      <a:pPr marL="0" marR="0" algn="ctr">
                        <a:lnSpc>
                          <a:spcPct val="107000"/>
                        </a:lnSpc>
                        <a:spcBef>
                          <a:spcPts val="0"/>
                        </a:spcBef>
                        <a:spcAft>
                          <a:spcPts val="800"/>
                        </a:spcAft>
                      </a:pPr>
                      <a:r>
                        <a:rPr lang="en-US"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0 (0%)</a:t>
                      </a:r>
                      <a:endParaRPr lang="en-US" sz="1800" dirty="0">
                        <a:effectLst/>
                        <a:latin typeface="Calibri" panose="020F0502020204030204" pitchFamily="34" charset="0"/>
                        <a:ea typeface="Calibri" panose="020F0502020204030204" pitchFamily="34" charset="0"/>
                        <a:cs typeface="Calibri" panose="020F0502020204030204" pitchFamily="34" charset="0"/>
                      </a:endParaRPr>
                    </a:p>
                  </a:txBody>
                  <a:tcPr marL="6985" marR="6985" marT="6985" marB="0" anchor="ctr">
                    <a:lnL>
                      <a:noFill/>
                    </a:lnL>
                    <a:lnR>
                      <a:noFill/>
                    </a:lnR>
                    <a:lnT>
                      <a:noFill/>
                    </a:lnT>
                    <a:lnB>
                      <a:noFill/>
                    </a:lnB>
                    <a:solidFill>
                      <a:srgbClr val="FFFFFF"/>
                    </a:solidFill>
                  </a:tcPr>
                </a:tc>
                <a:extLst>
                  <a:ext uri="{0D108BD9-81ED-4DB2-BD59-A6C34878D82A}">
                    <a16:rowId xmlns:a16="http://schemas.microsoft.com/office/drawing/2014/main" val="2761536125"/>
                  </a:ext>
                </a:extLst>
              </a:tr>
              <a:tr h="237016">
                <a:tc>
                  <a:txBody>
                    <a:bodyPr/>
                    <a:lstStyle/>
                    <a:p>
                      <a:pPr marL="0" marR="0" algn="r">
                        <a:lnSpc>
                          <a:spcPct val="107000"/>
                        </a:lnSpc>
                        <a:spcBef>
                          <a:spcPts val="0"/>
                        </a:spcBef>
                        <a:spcAft>
                          <a:spcPts val="800"/>
                        </a:spcAft>
                      </a:pPr>
                      <a:r>
                        <a:rPr lang="en-US" sz="1800">
                          <a:solidFill>
                            <a:srgbClr val="000000"/>
                          </a:solidFill>
                          <a:effectLst/>
                          <a:latin typeface="Calibri" panose="020F0502020204030204" pitchFamily="34" charset="0"/>
                          <a:ea typeface="Calibri" panose="020F0502020204030204" pitchFamily="34" charset="0"/>
                          <a:cs typeface="Calibri" panose="020F0502020204030204" pitchFamily="34" charset="0"/>
                        </a:rPr>
                        <a:t>Shen</a:t>
                      </a:r>
                      <a:endParaRPr lang="en-US" sz="1800">
                        <a:effectLst/>
                        <a:latin typeface="Calibri" panose="020F0502020204030204" pitchFamily="34" charset="0"/>
                        <a:ea typeface="Calibri" panose="020F0502020204030204" pitchFamily="34" charset="0"/>
                        <a:cs typeface="Calibri" panose="020F0502020204030204" pitchFamily="34" charset="0"/>
                      </a:endParaRPr>
                    </a:p>
                  </a:txBody>
                  <a:tcPr marL="6985" marR="6985" marT="6985" marB="0" anchor="ctr">
                    <a:lnL>
                      <a:noFill/>
                    </a:lnL>
                    <a:lnR>
                      <a:noFill/>
                    </a:lnR>
                    <a:lnT>
                      <a:noFill/>
                    </a:lnT>
                    <a:lnB>
                      <a:noFill/>
                    </a:lnB>
                    <a:solidFill>
                      <a:srgbClr val="FFFFFF"/>
                    </a:solidFill>
                  </a:tcPr>
                </a:tc>
                <a:tc>
                  <a:txBody>
                    <a:bodyPr/>
                    <a:lstStyle/>
                    <a:p>
                      <a:pPr marL="0" marR="0" algn="ctr">
                        <a:lnSpc>
                          <a:spcPct val="107000"/>
                        </a:lnSpc>
                        <a:spcBef>
                          <a:spcPts val="0"/>
                        </a:spcBef>
                        <a:spcAft>
                          <a:spcPts val="800"/>
                        </a:spcAft>
                      </a:pPr>
                      <a:r>
                        <a:rPr lang="en-US" sz="1800">
                          <a:solidFill>
                            <a:srgbClr val="000000"/>
                          </a:solidFill>
                          <a:effectLst/>
                          <a:latin typeface="Calibri" panose="020F0502020204030204" pitchFamily="34" charset="0"/>
                          <a:ea typeface="Calibri" panose="020F0502020204030204" pitchFamily="34" charset="0"/>
                          <a:cs typeface="Calibri" panose="020F0502020204030204" pitchFamily="34" charset="0"/>
                        </a:rPr>
                        <a:t>20 (32.79%)</a:t>
                      </a:r>
                      <a:endParaRPr lang="en-US" sz="1800">
                        <a:effectLst/>
                        <a:latin typeface="Calibri" panose="020F0502020204030204" pitchFamily="34" charset="0"/>
                        <a:ea typeface="Calibri" panose="020F0502020204030204" pitchFamily="34" charset="0"/>
                        <a:cs typeface="Calibri" panose="020F0502020204030204" pitchFamily="34" charset="0"/>
                      </a:endParaRPr>
                    </a:p>
                  </a:txBody>
                  <a:tcPr marL="6985" marR="6985" marT="6985" marB="0" anchor="ctr">
                    <a:lnL>
                      <a:noFill/>
                    </a:lnL>
                    <a:lnR>
                      <a:noFill/>
                    </a:lnR>
                    <a:lnT>
                      <a:noFill/>
                    </a:lnT>
                    <a:lnB>
                      <a:noFill/>
                    </a:lnB>
                    <a:solidFill>
                      <a:srgbClr val="FFFFFF"/>
                    </a:solidFill>
                  </a:tcPr>
                </a:tc>
                <a:tc>
                  <a:txBody>
                    <a:bodyPr/>
                    <a:lstStyle/>
                    <a:p>
                      <a:pPr marL="0" marR="0" algn="ctr">
                        <a:lnSpc>
                          <a:spcPct val="107000"/>
                        </a:lnSpc>
                        <a:spcBef>
                          <a:spcPts val="0"/>
                        </a:spcBef>
                        <a:spcAft>
                          <a:spcPts val="800"/>
                        </a:spcAft>
                      </a:pPr>
                      <a:r>
                        <a:rPr lang="en-US" sz="1800">
                          <a:solidFill>
                            <a:srgbClr val="000000"/>
                          </a:solidFill>
                          <a:effectLst/>
                          <a:latin typeface="Calibri" panose="020F0502020204030204" pitchFamily="34" charset="0"/>
                          <a:ea typeface="Calibri" panose="020F0502020204030204" pitchFamily="34" charset="0"/>
                          <a:cs typeface="Calibri" panose="020F0502020204030204" pitchFamily="34" charset="0"/>
                        </a:rPr>
                        <a:t>25 (40.98%)</a:t>
                      </a:r>
                      <a:endParaRPr lang="en-US" sz="1800">
                        <a:effectLst/>
                        <a:latin typeface="Calibri" panose="020F0502020204030204" pitchFamily="34" charset="0"/>
                        <a:ea typeface="Calibri" panose="020F0502020204030204" pitchFamily="34" charset="0"/>
                        <a:cs typeface="Calibri" panose="020F0502020204030204" pitchFamily="34" charset="0"/>
                      </a:endParaRPr>
                    </a:p>
                  </a:txBody>
                  <a:tcPr marL="6985" marR="6985" marT="6985" marB="0" anchor="ctr">
                    <a:lnL>
                      <a:noFill/>
                    </a:lnL>
                    <a:lnR>
                      <a:noFill/>
                    </a:lnR>
                    <a:lnT>
                      <a:noFill/>
                    </a:lnT>
                    <a:lnB>
                      <a:noFill/>
                    </a:lnB>
                    <a:solidFill>
                      <a:srgbClr val="FFFFFF"/>
                    </a:solidFill>
                  </a:tcPr>
                </a:tc>
                <a:tc>
                  <a:txBody>
                    <a:bodyPr/>
                    <a:lstStyle/>
                    <a:p>
                      <a:pPr marL="0" marR="0" algn="ctr">
                        <a:lnSpc>
                          <a:spcPct val="107000"/>
                        </a:lnSpc>
                        <a:spcBef>
                          <a:spcPts val="0"/>
                        </a:spcBef>
                        <a:spcAft>
                          <a:spcPts val="800"/>
                        </a:spcAft>
                      </a:pPr>
                      <a:r>
                        <a:rPr lang="en-US" sz="1800">
                          <a:solidFill>
                            <a:srgbClr val="000000"/>
                          </a:solidFill>
                          <a:effectLst/>
                          <a:latin typeface="Calibri" panose="020F0502020204030204" pitchFamily="34" charset="0"/>
                          <a:ea typeface="Calibri" panose="020F0502020204030204" pitchFamily="34" charset="0"/>
                          <a:cs typeface="Calibri" panose="020F0502020204030204" pitchFamily="34" charset="0"/>
                        </a:rPr>
                        <a:t>16 (40.98%)</a:t>
                      </a:r>
                      <a:endParaRPr lang="en-US" sz="1800">
                        <a:effectLst/>
                        <a:latin typeface="Calibri" panose="020F0502020204030204" pitchFamily="34" charset="0"/>
                        <a:ea typeface="Calibri" panose="020F0502020204030204" pitchFamily="34" charset="0"/>
                        <a:cs typeface="Calibri" panose="020F0502020204030204" pitchFamily="34" charset="0"/>
                      </a:endParaRPr>
                    </a:p>
                  </a:txBody>
                  <a:tcPr marL="6985" marR="6985" marT="6985" marB="0" anchor="ctr">
                    <a:lnL>
                      <a:noFill/>
                    </a:lnL>
                    <a:lnR>
                      <a:noFill/>
                    </a:lnR>
                    <a:lnT>
                      <a:noFill/>
                    </a:lnT>
                    <a:lnB>
                      <a:noFill/>
                    </a:lnB>
                    <a:solidFill>
                      <a:srgbClr val="FFFFFF"/>
                    </a:solidFill>
                  </a:tcPr>
                </a:tc>
                <a:extLst>
                  <a:ext uri="{0D108BD9-81ED-4DB2-BD59-A6C34878D82A}">
                    <a16:rowId xmlns:a16="http://schemas.microsoft.com/office/drawing/2014/main" val="2974187209"/>
                  </a:ext>
                </a:extLst>
              </a:tr>
              <a:tr h="237016">
                <a:tc>
                  <a:txBody>
                    <a:bodyPr/>
                    <a:lstStyle/>
                    <a:p>
                      <a:pPr marL="0" marR="0" algn="r">
                        <a:lnSpc>
                          <a:spcPct val="107000"/>
                        </a:lnSpc>
                        <a:spcBef>
                          <a:spcPts val="0"/>
                        </a:spcBef>
                        <a:spcAft>
                          <a:spcPts val="800"/>
                        </a:spcAft>
                      </a:pPr>
                      <a:r>
                        <a:rPr lang="en-US" sz="1800">
                          <a:solidFill>
                            <a:srgbClr val="000000"/>
                          </a:solidFill>
                          <a:effectLst/>
                          <a:latin typeface="Calibri" panose="020F0502020204030204" pitchFamily="34" charset="0"/>
                          <a:ea typeface="Calibri" panose="020F0502020204030204" pitchFamily="34" charset="0"/>
                          <a:cs typeface="Calibri" panose="020F0502020204030204" pitchFamily="34" charset="0"/>
                        </a:rPr>
                        <a:t>Wu</a:t>
                      </a:r>
                      <a:endParaRPr lang="en-US" sz="1800">
                        <a:effectLst/>
                        <a:latin typeface="Calibri" panose="020F0502020204030204" pitchFamily="34" charset="0"/>
                        <a:ea typeface="Calibri" panose="020F0502020204030204" pitchFamily="34" charset="0"/>
                        <a:cs typeface="Calibri" panose="020F0502020204030204" pitchFamily="34" charset="0"/>
                      </a:endParaRPr>
                    </a:p>
                  </a:txBody>
                  <a:tcPr marL="6985" marR="6985" marT="6985" marB="0" anchor="ctr">
                    <a:lnL>
                      <a:noFill/>
                    </a:lnL>
                    <a:lnR>
                      <a:noFill/>
                    </a:lnR>
                    <a:lnT>
                      <a:noFill/>
                    </a:lnT>
                    <a:lnB>
                      <a:noFill/>
                    </a:lnB>
                    <a:solidFill>
                      <a:srgbClr val="FFFFFF"/>
                    </a:solidFill>
                  </a:tcPr>
                </a:tc>
                <a:tc>
                  <a:txBody>
                    <a:bodyPr/>
                    <a:lstStyle/>
                    <a:p>
                      <a:pPr marL="0" marR="0" algn="ctr">
                        <a:lnSpc>
                          <a:spcPct val="107000"/>
                        </a:lnSpc>
                        <a:spcBef>
                          <a:spcPts val="0"/>
                        </a:spcBef>
                        <a:spcAft>
                          <a:spcPts val="800"/>
                        </a:spcAft>
                      </a:pPr>
                      <a:r>
                        <a:rPr lang="en-US" sz="1800">
                          <a:solidFill>
                            <a:srgbClr val="000000"/>
                          </a:solidFill>
                          <a:effectLst/>
                          <a:latin typeface="Calibri" panose="020F0502020204030204" pitchFamily="34" charset="0"/>
                          <a:ea typeface="Calibri" panose="020F0502020204030204" pitchFamily="34" charset="0"/>
                          <a:cs typeface="Calibri" panose="020F0502020204030204" pitchFamily="34" charset="0"/>
                        </a:rPr>
                        <a:t>0 (0%)</a:t>
                      </a:r>
                      <a:endParaRPr lang="en-US" sz="1800">
                        <a:effectLst/>
                        <a:latin typeface="Calibri" panose="020F0502020204030204" pitchFamily="34" charset="0"/>
                        <a:ea typeface="Calibri" panose="020F0502020204030204" pitchFamily="34" charset="0"/>
                        <a:cs typeface="Calibri" panose="020F0502020204030204" pitchFamily="34" charset="0"/>
                      </a:endParaRPr>
                    </a:p>
                  </a:txBody>
                  <a:tcPr marL="6985" marR="6985" marT="6985" marB="0" anchor="ctr">
                    <a:lnL>
                      <a:noFill/>
                    </a:lnL>
                    <a:lnR>
                      <a:noFill/>
                    </a:lnR>
                    <a:lnT>
                      <a:noFill/>
                    </a:lnT>
                    <a:lnB>
                      <a:noFill/>
                    </a:lnB>
                    <a:solidFill>
                      <a:srgbClr val="FFFFFF"/>
                    </a:solidFill>
                  </a:tcPr>
                </a:tc>
                <a:tc>
                  <a:txBody>
                    <a:bodyPr/>
                    <a:lstStyle/>
                    <a:p>
                      <a:pPr marL="0" marR="0" algn="ctr">
                        <a:lnSpc>
                          <a:spcPct val="107000"/>
                        </a:lnSpc>
                        <a:spcBef>
                          <a:spcPts val="0"/>
                        </a:spcBef>
                        <a:spcAft>
                          <a:spcPts val="800"/>
                        </a:spcAft>
                      </a:pPr>
                      <a:r>
                        <a:rPr lang="en-US" sz="1800">
                          <a:solidFill>
                            <a:srgbClr val="000000"/>
                          </a:solidFill>
                          <a:effectLst/>
                          <a:latin typeface="Calibri" panose="020F0502020204030204" pitchFamily="34" charset="0"/>
                          <a:ea typeface="Calibri" panose="020F0502020204030204" pitchFamily="34" charset="0"/>
                          <a:cs typeface="Calibri" panose="020F0502020204030204" pitchFamily="34" charset="0"/>
                        </a:rPr>
                        <a:t>0 (0%)</a:t>
                      </a:r>
                      <a:endParaRPr lang="en-US" sz="1800">
                        <a:effectLst/>
                        <a:latin typeface="Calibri" panose="020F0502020204030204" pitchFamily="34" charset="0"/>
                        <a:ea typeface="Calibri" panose="020F0502020204030204" pitchFamily="34" charset="0"/>
                        <a:cs typeface="Calibri" panose="020F0502020204030204" pitchFamily="34" charset="0"/>
                      </a:endParaRPr>
                    </a:p>
                  </a:txBody>
                  <a:tcPr marL="6985" marR="6985" marT="6985" marB="0" anchor="ctr">
                    <a:lnL>
                      <a:noFill/>
                    </a:lnL>
                    <a:lnR>
                      <a:noFill/>
                    </a:lnR>
                    <a:lnT>
                      <a:noFill/>
                    </a:lnT>
                    <a:lnB>
                      <a:noFill/>
                    </a:lnB>
                    <a:solidFill>
                      <a:srgbClr val="FFFFFF"/>
                    </a:solidFill>
                  </a:tcPr>
                </a:tc>
                <a:tc>
                  <a:txBody>
                    <a:bodyPr/>
                    <a:lstStyle/>
                    <a:p>
                      <a:pPr marL="0" marR="0" algn="ctr">
                        <a:lnSpc>
                          <a:spcPct val="107000"/>
                        </a:lnSpc>
                        <a:spcBef>
                          <a:spcPts val="0"/>
                        </a:spcBef>
                        <a:spcAft>
                          <a:spcPts val="800"/>
                        </a:spcAft>
                      </a:pPr>
                      <a:r>
                        <a:rPr lang="en-US" sz="1800">
                          <a:solidFill>
                            <a:srgbClr val="000000"/>
                          </a:solidFill>
                          <a:effectLst/>
                          <a:latin typeface="Calibri" panose="020F0502020204030204" pitchFamily="34" charset="0"/>
                          <a:ea typeface="Calibri" panose="020F0502020204030204" pitchFamily="34" charset="0"/>
                          <a:cs typeface="Calibri" panose="020F0502020204030204" pitchFamily="34" charset="0"/>
                        </a:rPr>
                        <a:t>1 (100%)</a:t>
                      </a:r>
                      <a:endParaRPr lang="en-US" sz="1800">
                        <a:effectLst/>
                        <a:latin typeface="Calibri" panose="020F0502020204030204" pitchFamily="34" charset="0"/>
                        <a:ea typeface="Calibri" panose="020F0502020204030204" pitchFamily="34" charset="0"/>
                        <a:cs typeface="Calibri" panose="020F0502020204030204" pitchFamily="34" charset="0"/>
                      </a:endParaRPr>
                    </a:p>
                  </a:txBody>
                  <a:tcPr marL="6985" marR="6985" marT="6985" marB="0" anchor="ctr">
                    <a:lnL>
                      <a:noFill/>
                    </a:lnL>
                    <a:lnR>
                      <a:noFill/>
                    </a:lnR>
                    <a:lnT>
                      <a:noFill/>
                    </a:lnT>
                    <a:lnB>
                      <a:noFill/>
                    </a:lnB>
                    <a:solidFill>
                      <a:srgbClr val="FFFFFF"/>
                    </a:solidFill>
                  </a:tcPr>
                </a:tc>
                <a:extLst>
                  <a:ext uri="{0D108BD9-81ED-4DB2-BD59-A6C34878D82A}">
                    <a16:rowId xmlns:a16="http://schemas.microsoft.com/office/drawing/2014/main" val="2011532907"/>
                  </a:ext>
                </a:extLst>
              </a:tr>
              <a:tr h="237016">
                <a:tc>
                  <a:txBody>
                    <a:bodyPr/>
                    <a:lstStyle/>
                    <a:p>
                      <a:pPr marL="0" marR="0" algn="r">
                        <a:lnSpc>
                          <a:spcPct val="107000"/>
                        </a:lnSpc>
                        <a:spcBef>
                          <a:spcPts val="0"/>
                        </a:spcBef>
                        <a:spcAft>
                          <a:spcPts val="800"/>
                        </a:spcAft>
                      </a:pPr>
                      <a:r>
                        <a:rPr lang="en-US" sz="1800">
                          <a:solidFill>
                            <a:srgbClr val="000000"/>
                          </a:solidFill>
                          <a:effectLst/>
                          <a:latin typeface="Calibri" panose="020F0502020204030204" pitchFamily="34" charset="0"/>
                          <a:ea typeface="Calibri" panose="020F0502020204030204" pitchFamily="34" charset="0"/>
                          <a:cs typeface="Calibri" panose="020F0502020204030204" pitchFamily="34" charset="0"/>
                        </a:rPr>
                        <a:t>Xiong</a:t>
                      </a:r>
                      <a:endParaRPr lang="en-US" sz="1800">
                        <a:effectLst/>
                        <a:latin typeface="Calibri" panose="020F0502020204030204" pitchFamily="34" charset="0"/>
                        <a:ea typeface="Calibri" panose="020F0502020204030204" pitchFamily="34" charset="0"/>
                        <a:cs typeface="Calibri" panose="020F0502020204030204" pitchFamily="34" charset="0"/>
                      </a:endParaRPr>
                    </a:p>
                  </a:txBody>
                  <a:tcPr marL="6985" marR="6985" marT="6985" marB="0" anchor="ctr">
                    <a:lnL>
                      <a:noFill/>
                    </a:lnL>
                    <a:lnR>
                      <a:noFill/>
                    </a:lnR>
                    <a:lnT>
                      <a:noFill/>
                    </a:lnT>
                    <a:lnB>
                      <a:noFill/>
                    </a:lnB>
                    <a:solidFill>
                      <a:srgbClr val="FFFFFF"/>
                    </a:solidFill>
                  </a:tcPr>
                </a:tc>
                <a:tc>
                  <a:txBody>
                    <a:bodyPr/>
                    <a:lstStyle/>
                    <a:p>
                      <a:pPr marL="0" marR="0" algn="ctr">
                        <a:lnSpc>
                          <a:spcPct val="107000"/>
                        </a:lnSpc>
                        <a:spcBef>
                          <a:spcPts val="0"/>
                        </a:spcBef>
                        <a:spcAft>
                          <a:spcPts val="800"/>
                        </a:spcAft>
                      </a:pPr>
                      <a:r>
                        <a:rPr lang="en-US" sz="1800">
                          <a:solidFill>
                            <a:srgbClr val="000000"/>
                          </a:solidFill>
                          <a:effectLst/>
                          <a:latin typeface="Calibri" panose="020F0502020204030204" pitchFamily="34" charset="0"/>
                          <a:ea typeface="Calibri" panose="020F0502020204030204" pitchFamily="34" charset="0"/>
                          <a:cs typeface="Calibri" panose="020F0502020204030204" pitchFamily="34" charset="0"/>
                        </a:rPr>
                        <a:t>0 (0%)</a:t>
                      </a:r>
                      <a:endParaRPr lang="en-US" sz="1800">
                        <a:effectLst/>
                        <a:latin typeface="Calibri" panose="020F0502020204030204" pitchFamily="34" charset="0"/>
                        <a:ea typeface="Calibri" panose="020F0502020204030204" pitchFamily="34" charset="0"/>
                        <a:cs typeface="Calibri" panose="020F0502020204030204" pitchFamily="34" charset="0"/>
                      </a:endParaRPr>
                    </a:p>
                  </a:txBody>
                  <a:tcPr marL="6985" marR="6985" marT="6985" marB="0" anchor="ctr">
                    <a:lnL>
                      <a:noFill/>
                    </a:lnL>
                    <a:lnR>
                      <a:noFill/>
                    </a:lnR>
                    <a:lnT>
                      <a:noFill/>
                    </a:lnT>
                    <a:lnB>
                      <a:noFill/>
                    </a:lnB>
                    <a:solidFill>
                      <a:srgbClr val="FFFFFF"/>
                    </a:solidFill>
                  </a:tcPr>
                </a:tc>
                <a:tc>
                  <a:txBody>
                    <a:bodyPr/>
                    <a:lstStyle/>
                    <a:p>
                      <a:pPr marL="0" marR="0" algn="ctr">
                        <a:lnSpc>
                          <a:spcPct val="107000"/>
                        </a:lnSpc>
                        <a:spcBef>
                          <a:spcPts val="0"/>
                        </a:spcBef>
                        <a:spcAft>
                          <a:spcPts val="800"/>
                        </a:spcAft>
                      </a:pPr>
                      <a:r>
                        <a:rPr lang="en-US" sz="1800">
                          <a:solidFill>
                            <a:srgbClr val="000000"/>
                          </a:solidFill>
                          <a:effectLst/>
                          <a:latin typeface="Calibri" panose="020F0502020204030204" pitchFamily="34" charset="0"/>
                          <a:ea typeface="Calibri" panose="020F0502020204030204" pitchFamily="34" charset="0"/>
                          <a:cs typeface="Calibri" panose="020F0502020204030204" pitchFamily="34" charset="0"/>
                        </a:rPr>
                        <a:t>0 (0%)</a:t>
                      </a:r>
                      <a:endParaRPr lang="en-US" sz="1800">
                        <a:effectLst/>
                        <a:latin typeface="Calibri" panose="020F0502020204030204" pitchFamily="34" charset="0"/>
                        <a:ea typeface="Calibri" panose="020F0502020204030204" pitchFamily="34" charset="0"/>
                        <a:cs typeface="Calibri" panose="020F0502020204030204" pitchFamily="34" charset="0"/>
                      </a:endParaRPr>
                    </a:p>
                  </a:txBody>
                  <a:tcPr marL="6985" marR="6985" marT="6985" marB="0" anchor="ctr">
                    <a:lnL>
                      <a:noFill/>
                    </a:lnL>
                    <a:lnR>
                      <a:noFill/>
                    </a:lnR>
                    <a:lnT>
                      <a:noFill/>
                    </a:lnT>
                    <a:lnB>
                      <a:noFill/>
                    </a:lnB>
                    <a:solidFill>
                      <a:srgbClr val="FFFFFF"/>
                    </a:solidFill>
                  </a:tcPr>
                </a:tc>
                <a:tc>
                  <a:txBody>
                    <a:bodyPr/>
                    <a:lstStyle/>
                    <a:p>
                      <a:pPr marL="0" marR="0" algn="ctr">
                        <a:lnSpc>
                          <a:spcPct val="107000"/>
                        </a:lnSpc>
                        <a:spcBef>
                          <a:spcPts val="0"/>
                        </a:spcBef>
                        <a:spcAft>
                          <a:spcPts val="800"/>
                        </a:spcAft>
                      </a:pPr>
                      <a:r>
                        <a:rPr lang="en-US" sz="1800">
                          <a:solidFill>
                            <a:srgbClr val="000000"/>
                          </a:solidFill>
                          <a:effectLst/>
                          <a:latin typeface="Calibri" panose="020F0502020204030204" pitchFamily="34" charset="0"/>
                          <a:ea typeface="Calibri" panose="020F0502020204030204" pitchFamily="34" charset="0"/>
                          <a:cs typeface="Calibri" panose="020F0502020204030204" pitchFamily="34" charset="0"/>
                        </a:rPr>
                        <a:t>4 (100%)</a:t>
                      </a:r>
                      <a:endParaRPr lang="en-US" sz="1800">
                        <a:effectLst/>
                        <a:latin typeface="Calibri" panose="020F0502020204030204" pitchFamily="34" charset="0"/>
                        <a:ea typeface="Calibri" panose="020F0502020204030204" pitchFamily="34" charset="0"/>
                        <a:cs typeface="Calibri" panose="020F0502020204030204" pitchFamily="34" charset="0"/>
                      </a:endParaRPr>
                    </a:p>
                  </a:txBody>
                  <a:tcPr marL="6985" marR="6985" marT="6985" marB="0" anchor="ctr">
                    <a:lnL>
                      <a:noFill/>
                    </a:lnL>
                    <a:lnR>
                      <a:noFill/>
                    </a:lnR>
                    <a:lnT>
                      <a:noFill/>
                    </a:lnT>
                    <a:lnB>
                      <a:noFill/>
                    </a:lnB>
                    <a:solidFill>
                      <a:srgbClr val="FFFFFF"/>
                    </a:solidFill>
                  </a:tcPr>
                </a:tc>
                <a:extLst>
                  <a:ext uri="{0D108BD9-81ED-4DB2-BD59-A6C34878D82A}">
                    <a16:rowId xmlns:a16="http://schemas.microsoft.com/office/drawing/2014/main" val="2385545632"/>
                  </a:ext>
                </a:extLst>
              </a:tr>
              <a:tr h="237016">
                <a:tc>
                  <a:txBody>
                    <a:bodyPr/>
                    <a:lstStyle/>
                    <a:p>
                      <a:pPr marL="0" marR="0" algn="r">
                        <a:lnSpc>
                          <a:spcPct val="107000"/>
                        </a:lnSpc>
                        <a:spcBef>
                          <a:spcPts val="0"/>
                        </a:spcBef>
                        <a:spcAft>
                          <a:spcPts val="800"/>
                        </a:spcAft>
                      </a:pPr>
                      <a:r>
                        <a:rPr lang="en-US" sz="1800">
                          <a:solidFill>
                            <a:srgbClr val="000000"/>
                          </a:solidFill>
                          <a:effectLst/>
                          <a:latin typeface="Calibri" panose="020F0502020204030204" pitchFamily="34" charset="0"/>
                          <a:ea typeface="Calibri" panose="020F0502020204030204" pitchFamily="34" charset="0"/>
                          <a:cs typeface="Calibri" panose="020F0502020204030204" pitchFamily="34" charset="0"/>
                        </a:rPr>
                        <a:t>Zhou</a:t>
                      </a:r>
                      <a:endParaRPr lang="en-US" sz="1800">
                        <a:effectLst/>
                        <a:latin typeface="Calibri" panose="020F0502020204030204" pitchFamily="34" charset="0"/>
                        <a:ea typeface="Calibri" panose="020F0502020204030204" pitchFamily="34" charset="0"/>
                        <a:cs typeface="Calibri" panose="020F0502020204030204" pitchFamily="34" charset="0"/>
                      </a:endParaRPr>
                    </a:p>
                  </a:txBody>
                  <a:tcPr marL="6985" marR="6985" marT="6985" marB="0" anchor="ctr">
                    <a:lnL>
                      <a:noFill/>
                    </a:lnL>
                    <a:lnR>
                      <a:noFill/>
                    </a:lnR>
                    <a:lnT>
                      <a:noFill/>
                    </a:lnT>
                    <a:lnB>
                      <a:noFill/>
                    </a:lnB>
                    <a:solidFill>
                      <a:srgbClr val="FFFFFF"/>
                    </a:solidFill>
                  </a:tcPr>
                </a:tc>
                <a:tc>
                  <a:txBody>
                    <a:bodyPr/>
                    <a:lstStyle/>
                    <a:p>
                      <a:pPr marL="0" marR="0" algn="ctr">
                        <a:lnSpc>
                          <a:spcPct val="107000"/>
                        </a:lnSpc>
                        <a:spcBef>
                          <a:spcPts val="0"/>
                        </a:spcBef>
                        <a:spcAft>
                          <a:spcPts val="800"/>
                        </a:spcAft>
                      </a:pPr>
                      <a:r>
                        <a:rPr lang="en-US" sz="1800">
                          <a:solidFill>
                            <a:srgbClr val="000000"/>
                          </a:solidFill>
                          <a:effectLst/>
                          <a:latin typeface="Calibri" panose="020F0502020204030204" pitchFamily="34" charset="0"/>
                          <a:ea typeface="Calibri" panose="020F0502020204030204" pitchFamily="34" charset="0"/>
                          <a:cs typeface="Calibri" panose="020F0502020204030204" pitchFamily="34" charset="0"/>
                        </a:rPr>
                        <a:t>0 (0%)</a:t>
                      </a:r>
                      <a:endParaRPr lang="en-US" sz="1800">
                        <a:effectLst/>
                        <a:latin typeface="Calibri" panose="020F0502020204030204" pitchFamily="34" charset="0"/>
                        <a:ea typeface="Calibri" panose="020F0502020204030204" pitchFamily="34" charset="0"/>
                        <a:cs typeface="Calibri" panose="020F0502020204030204" pitchFamily="34" charset="0"/>
                      </a:endParaRPr>
                    </a:p>
                  </a:txBody>
                  <a:tcPr marL="6985" marR="6985" marT="6985" marB="0" anchor="ctr">
                    <a:lnL>
                      <a:noFill/>
                    </a:lnL>
                    <a:lnR>
                      <a:noFill/>
                    </a:lnR>
                    <a:lnT>
                      <a:noFill/>
                    </a:lnT>
                    <a:lnB>
                      <a:noFill/>
                    </a:lnB>
                    <a:solidFill>
                      <a:srgbClr val="FFFFFF"/>
                    </a:solidFill>
                  </a:tcPr>
                </a:tc>
                <a:tc>
                  <a:txBody>
                    <a:bodyPr/>
                    <a:lstStyle/>
                    <a:p>
                      <a:pPr marL="0" marR="0" algn="ctr">
                        <a:lnSpc>
                          <a:spcPct val="107000"/>
                        </a:lnSpc>
                        <a:spcBef>
                          <a:spcPts val="0"/>
                        </a:spcBef>
                        <a:spcAft>
                          <a:spcPts val="800"/>
                        </a:spcAft>
                      </a:pPr>
                      <a:r>
                        <a:rPr lang="en-US" sz="1800">
                          <a:solidFill>
                            <a:srgbClr val="000000"/>
                          </a:solidFill>
                          <a:effectLst/>
                          <a:latin typeface="Calibri" panose="020F0502020204030204" pitchFamily="34" charset="0"/>
                          <a:ea typeface="Calibri" panose="020F0502020204030204" pitchFamily="34" charset="0"/>
                          <a:cs typeface="Calibri" panose="020F0502020204030204" pitchFamily="34" charset="0"/>
                        </a:rPr>
                        <a:t>0 (0%)</a:t>
                      </a:r>
                      <a:endParaRPr lang="en-US" sz="1800">
                        <a:effectLst/>
                        <a:latin typeface="Calibri" panose="020F0502020204030204" pitchFamily="34" charset="0"/>
                        <a:ea typeface="Calibri" panose="020F0502020204030204" pitchFamily="34" charset="0"/>
                        <a:cs typeface="Calibri" panose="020F0502020204030204" pitchFamily="34" charset="0"/>
                      </a:endParaRPr>
                    </a:p>
                  </a:txBody>
                  <a:tcPr marL="6985" marR="6985" marT="6985" marB="0" anchor="ctr">
                    <a:lnL>
                      <a:noFill/>
                    </a:lnL>
                    <a:lnR>
                      <a:noFill/>
                    </a:lnR>
                    <a:lnT>
                      <a:noFill/>
                    </a:lnT>
                    <a:lnB>
                      <a:noFill/>
                    </a:lnB>
                    <a:solidFill>
                      <a:srgbClr val="FFFFFF"/>
                    </a:solidFill>
                  </a:tcPr>
                </a:tc>
                <a:tc>
                  <a:txBody>
                    <a:bodyPr/>
                    <a:lstStyle/>
                    <a:p>
                      <a:pPr marL="0" marR="0" algn="ctr">
                        <a:lnSpc>
                          <a:spcPct val="107000"/>
                        </a:lnSpc>
                        <a:spcBef>
                          <a:spcPts val="0"/>
                        </a:spcBef>
                        <a:spcAft>
                          <a:spcPts val="800"/>
                        </a:spcAft>
                      </a:pPr>
                      <a:r>
                        <a:rPr lang="en-US" sz="1800">
                          <a:solidFill>
                            <a:srgbClr val="000000"/>
                          </a:solidFill>
                          <a:effectLst/>
                          <a:latin typeface="Calibri" panose="020F0502020204030204" pitchFamily="34" charset="0"/>
                          <a:ea typeface="Calibri" panose="020F0502020204030204" pitchFamily="34" charset="0"/>
                          <a:cs typeface="Calibri" panose="020F0502020204030204" pitchFamily="34" charset="0"/>
                        </a:rPr>
                        <a:t>9 (100%)</a:t>
                      </a:r>
                      <a:endParaRPr lang="en-US" sz="1800">
                        <a:effectLst/>
                        <a:latin typeface="Calibri" panose="020F0502020204030204" pitchFamily="34" charset="0"/>
                        <a:ea typeface="Calibri" panose="020F0502020204030204" pitchFamily="34" charset="0"/>
                        <a:cs typeface="Calibri" panose="020F0502020204030204" pitchFamily="34" charset="0"/>
                      </a:endParaRPr>
                    </a:p>
                  </a:txBody>
                  <a:tcPr marL="6985" marR="6985" marT="6985" marB="0" anchor="ctr">
                    <a:lnL>
                      <a:noFill/>
                    </a:lnL>
                    <a:lnR>
                      <a:noFill/>
                    </a:lnR>
                    <a:lnT>
                      <a:noFill/>
                    </a:lnT>
                    <a:lnB>
                      <a:noFill/>
                    </a:lnB>
                    <a:solidFill>
                      <a:srgbClr val="FFFFFF"/>
                    </a:solidFill>
                  </a:tcPr>
                </a:tc>
                <a:extLst>
                  <a:ext uri="{0D108BD9-81ED-4DB2-BD59-A6C34878D82A}">
                    <a16:rowId xmlns:a16="http://schemas.microsoft.com/office/drawing/2014/main" val="1897755519"/>
                  </a:ext>
                </a:extLst>
              </a:tr>
              <a:tr h="238214">
                <a:tc>
                  <a:txBody>
                    <a:bodyPr/>
                    <a:lstStyle/>
                    <a:p>
                      <a:pPr marL="0" marR="0" algn="r">
                        <a:lnSpc>
                          <a:spcPct val="107000"/>
                        </a:lnSpc>
                        <a:spcBef>
                          <a:spcPts val="0"/>
                        </a:spcBef>
                        <a:spcAft>
                          <a:spcPts val="800"/>
                        </a:spcAft>
                      </a:pPr>
                      <a:r>
                        <a:rPr lang="en-US" sz="1800" b="1"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Numeric variables </a:t>
                      </a:r>
                    </a:p>
                    <a:p>
                      <a:pPr marL="0" marR="0" algn="r">
                        <a:lnSpc>
                          <a:spcPct val="107000"/>
                        </a:lnSpc>
                        <a:spcBef>
                          <a:spcPts val="0"/>
                        </a:spcBef>
                        <a:spcAft>
                          <a:spcPts val="800"/>
                        </a:spcAft>
                      </a:pPr>
                      <a:r>
                        <a:rPr lang="en-US" sz="1800" b="1"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a:t>
                      </a:r>
                      <a:r>
                        <a:rPr lang="en-US"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mean ± SD)</a:t>
                      </a:r>
                      <a:endParaRPr lang="en-US" sz="1800" dirty="0">
                        <a:effectLst/>
                        <a:latin typeface="Calibri" panose="020F0502020204030204" pitchFamily="34" charset="0"/>
                        <a:ea typeface="Calibri" panose="020F0502020204030204" pitchFamily="34" charset="0"/>
                        <a:cs typeface="Calibri" panose="020F0502020204030204" pitchFamily="34" charset="0"/>
                      </a:endParaRPr>
                    </a:p>
                  </a:txBody>
                  <a:tcPr marL="6985" marR="6985" marT="6985" marB="0" anchor="ctr">
                    <a:lnL>
                      <a:noFill/>
                    </a:lnL>
                    <a:lnR>
                      <a:noFill/>
                    </a:lnR>
                    <a:lnT>
                      <a:noFill/>
                    </a:lnT>
                    <a:lnB>
                      <a:noFill/>
                    </a:lnB>
                    <a:solidFill>
                      <a:srgbClr val="FFFFFF"/>
                    </a:solidFill>
                  </a:tcPr>
                </a:tc>
                <a:tc>
                  <a:txBody>
                    <a:bodyPr/>
                    <a:lstStyle/>
                    <a:p>
                      <a:pPr marL="0" marR="0" algn="ctr">
                        <a:lnSpc>
                          <a:spcPct val="107000"/>
                        </a:lnSpc>
                        <a:spcBef>
                          <a:spcPts val="0"/>
                        </a:spcBef>
                        <a:spcAft>
                          <a:spcPts val="800"/>
                        </a:spcAft>
                      </a:pPr>
                      <a:r>
                        <a:rPr lang="en-US" sz="1800">
                          <a:effectLst/>
                          <a:latin typeface="Calibri" panose="020F0502020204030204" pitchFamily="34" charset="0"/>
                          <a:ea typeface="Calibri" panose="020F0502020204030204" pitchFamily="34" charset="0"/>
                          <a:cs typeface="Calibri" panose="020F0502020204030204" pitchFamily="34" charset="0"/>
                        </a:rPr>
                        <a:t> </a:t>
                      </a:r>
                    </a:p>
                  </a:txBody>
                  <a:tcPr marL="6985" marR="6985" marT="6985" marB="0" anchor="ctr">
                    <a:lnL>
                      <a:noFill/>
                    </a:lnL>
                    <a:lnR>
                      <a:noFill/>
                    </a:lnR>
                    <a:lnT>
                      <a:noFill/>
                    </a:lnT>
                    <a:lnB>
                      <a:noFill/>
                    </a:lnB>
                    <a:solidFill>
                      <a:srgbClr val="FFFFFF"/>
                    </a:solidFill>
                  </a:tcPr>
                </a:tc>
                <a:tc>
                  <a:txBody>
                    <a:bodyPr/>
                    <a:lstStyle/>
                    <a:p>
                      <a:pPr marL="0" marR="0" algn="ctr">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Calibri" panose="020F0502020204030204" pitchFamily="34" charset="0"/>
                        </a:rPr>
                        <a:t> </a:t>
                      </a:r>
                    </a:p>
                  </a:txBody>
                  <a:tcPr marL="6985" marR="6985" marT="6985" marB="0" anchor="ctr">
                    <a:lnL>
                      <a:noFill/>
                    </a:lnL>
                    <a:lnR>
                      <a:noFill/>
                    </a:lnR>
                    <a:lnT>
                      <a:noFill/>
                    </a:lnT>
                    <a:lnB>
                      <a:noFill/>
                    </a:lnB>
                    <a:solidFill>
                      <a:srgbClr val="FFFFFF"/>
                    </a:solidFill>
                  </a:tcPr>
                </a:tc>
                <a:tc>
                  <a:txBody>
                    <a:bodyPr/>
                    <a:lstStyle/>
                    <a:p>
                      <a:pPr marL="0" marR="0" algn="ctr">
                        <a:lnSpc>
                          <a:spcPct val="107000"/>
                        </a:lnSpc>
                        <a:spcBef>
                          <a:spcPts val="0"/>
                        </a:spcBef>
                        <a:spcAft>
                          <a:spcPts val="800"/>
                        </a:spcAft>
                      </a:pPr>
                      <a:r>
                        <a:rPr lang="en-US" sz="1800">
                          <a:effectLst/>
                          <a:latin typeface="Calibri" panose="020F0502020204030204" pitchFamily="34" charset="0"/>
                          <a:ea typeface="Calibri" panose="020F0502020204030204" pitchFamily="34" charset="0"/>
                          <a:cs typeface="Calibri" panose="020F0502020204030204" pitchFamily="34" charset="0"/>
                        </a:rPr>
                        <a:t> </a:t>
                      </a:r>
                    </a:p>
                  </a:txBody>
                  <a:tcPr marL="6985" marR="6985" marT="6985" marB="0" anchor="ctr">
                    <a:lnL>
                      <a:noFill/>
                    </a:lnL>
                    <a:lnR>
                      <a:noFill/>
                    </a:lnR>
                    <a:lnT>
                      <a:noFill/>
                    </a:lnT>
                    <a:lnB>
                      <a:noFill/>
                    </a:lnB>
                    <a:solidFill>
                      <a:srgbClr val="FFFFFF"/>
                    </a:solidFill>
                  </a:tcPr>
                </a:tc>
                <a:extLst>
                  <a:ext uri="{0D108BD9-81ED-4DB2-BD59-A6C34878D82A}">
                    <a16:rowId xmlns:a16="http://schemas.microsoft.com/office/drawing/2014/main" val="3314120320"/>
                  </a:ext>
                </a:extLst>
              </a:tr>
              <a:tr h="479006">
                <a:tc>
                  <a:txBody>
                    <a:bodyPr/>
                    <a:lstStyle/>
                    <a:p>
                      <a:pPr marL="0" marR="0" algn="r">
                        <a:lnSpc>
                          <a:spcPct val="107000"/>
                        </a:lnSpc>
                        <a:spcBef>
                          <a:spcPts val="0"/>
                        </a:spcBef>
                        <a:spcAft>
                          <a:spcPts val="800"/>
                        </a:spcAft>
                      </a:pPr>
                      <a:r>
                        <a:rPr lang="en-US" sz="1800">
                          <a:solidFill>
                            <a:srgbClr val="000000"/>
                          </a:solidFill>
                          <a:effectLst/>
                          <a:latin typeface="Calibri" panose="020F0502020204030204" pitchFamily="34" charset="0"/>
                          <a:ea typeface="Calibri" panose="020F0502020204030204" pitchFamily="34" charset="0"/>
                          <a:cs typeface="Calibri" panose="020F0502020204030204" pitchFamily="34" charset="0"/>
                        </a:rPr>
                        <a:t>Age</a:t>
                      </a:r>
                      <a:endParaRPr lang="en-US" sz="1800">
                        <a:effectLst/>
                        <a:latin typeface="Calibri" panose="020F0502020204030204" pitchFamily="34" charset="0"/>
                        <a:ea typeface="Calibri" panose="020F0502020204030204" pitchFamily="34" charset="0"/>
                        <a:cs typeface="Calibri" panose="020F0502020204030204" pitchFamily="34" charset="0"/>
                      </a:endParaRPr>
                    </a:p>
                  </a:txBody>
                  <a:tcPr marL="6985" marR="6985" marT="6985" marB="0" anchor="ctr">
                    <a:lnL>
                      <a:noFill/>
                    </a:lnL>
                    <a:lnR>
                      <a:noFill/>
                    </a:lnR>
                    <a:lnT>
                      <a:noFill/>
                    </a:lnT>
                    <a:lnB>
                      <a:noFill/>
                    </a:lnB>
                    <a:solidFill>
                      <a:srgbClr val="FFFFFF"/>
                    </a:solidFill>
                  </a:tcPr>
                </a:tc>
                <a:tc>
                  <a:txBody>
                    <a:bodyPr/>
                    <a:lstStyle/>
                    <a:p>
                      <a:pPr marL="0" marR="0" algn="ctr">
                        <a:lnSpc>
                          <a:spcPct val="107000"/>
                        </a:lnSpc>
                        <a:spcBef>
                          <a:spcPts val="0"/>
                        </a:spcBef>
                        <a:spcAft>
                          <a:spcPts val="800"/>
                        </a:spcAft>
                      </a:pPr>
                      <a:r>
                        <a:rPr lang="en-US" sz="1800">
                          <a:solidFill>
                            <a:srgbClr val="000000"/>
                          </a:solidFill>
                          <a:effectLst/>
                          <a:latin typeface="Calibri" panose="020F0502020204030204" pitchFamily="34" charset="0"/>
                          <a:ea typeface="Calibri" panose="020F0502020204030204" pitchFamily="34" charset="0"/>
                          <a:cs typeface="Calibri" panose="020F0502020204030204" pitchFamily="34" charset="0"/>
                        </a:rPr>
                        <a:t>53.2  ±  13.3 (</a:t>
                      </a:r>
                      <a:r>
                        <a:rPr lang="en-US" sz="1800" i="1">
                          <a:solidFill>
                            <a:srgbClr val="000000"/>
                          </a:solidFill>
                          <a:effectLst/>
                          <a:latin typeface="Calibri" panose="020F0502020204030204" pitchFamily="34" charset="0"/>
                          <a:ea typeface="Calibri" panose="020F0502020204030204" pitchFamily="34" charset="0"/>
                          <a:cs typeface="Calibri" panose="020F0502020204030204" pitchFamily="34" charset="0"/>
                        </a:rPr>
                        <a:t>n=</a:t>
                      </a:r>
                      <a:r>
                        <a:rPr lang="en-US" sz="1800">
                          <a:solidFill>
                            <a:srgbClr val="000000"/>
                          </a:solidFill>
                          <a:effectLst/>
                          <a:latin typeface="Calibri" panose="020F0502020204030204" pitchFamily="34" charset="0"/>
                          <a:ea typeface="Calibri" panose="020F0502020204030204" pitchFamily="34" charset="0"/>
                          <a:cs typeface="Calibri" panose="020F0502020204030204" pitchFamily="34" charset="0"/>
                        </a:rPr>
                        <a:t>9)</a:t>
                      </a:r>
                      <a:endParaRPr lang="en-US" sz="1800">
                        <a:effectLst/>
                        <a:latin typeface="Calibri" panose="020F0502020204030204" pitchFamily="34" charset="0"/>
                        <a:ea typeface="Calibri" panose="020F0502020204030204" pitchFamily="34" charset="0"/>
                        <a:cs typeface="Calibri" panose="020F0502020204030204" pitchFamily="34" charset="0"/>
                      </a:endParaRPr>
                    </a:p>
                  </a:txBody>
                  <a:tcPr marL="6985" marR="6985" marT="6985" marB="0" anchor="ctr">
                    <a:lnL>
                      <a:noFill/>
                    </a:lnL>
                    <a:lnR>
                      <a:noFill/>
                    </a:lnR>
                    <a:lnT>
                      <a:noFill/>
                    </a:lnT>
                    <a:lnB>
                      <a:noFill/>
                    </a:lnB>
                    <a:solidFill>
                      <a:srgbClr val="FFFFFF"/>
                    </a:solidFill>
                  </a:tcPr>
                </a:tc>
                <a:tc>
                  <a:txBody>
                    <a:bodyPr/>
                    <a:lstStyle/>
                    <a:p>
                      <a:pPr marL="0" marR="0" algn="ctr">
                        <a:lnSpc>
                          <a:spcPct val="107000"/>
                        </a:lnSpc>
                        <a:spcBef>
                          <a:spcPts val="0"/>
                        </a:spcBef>
                        <a:spcAft>
                          <a:spcPts val="800"/>
                        </a:spcAft>
                      </a:pPr>
                      <a:r>
                        <a:rPr lang="en-US" sz="1800">
                          <a:solidFill>
                            <a:srgbClr val="000000"/>
                          </a:solidFill>
                          <a:effectLst/>
                          <a:latin typeface="Calibri" panose="020F0502020204030204" pitchFamily="34" charset="0"/>
                          <a:ea typeface="Calibri" panose="020F0502020204030204" pitchFamily="34" charset="0"/>
                          <a:cs typeface="Calibri" panose="020F0502020204030204" pitchFamily="34" charset="0"/>
                        </a:rPr>
                        <a:t>51.2  ±  19.8 </a:t>
                      </a:r>
                      <a:r>
                        <a:rPr lang="en-US" sz="1800" i="1">
                          <a:solidFill>
                            <a:srgbClr val="000000"/>
                          </a:solidFill>
                          <a:effectLst/>
                          <a:latin typeface="Calibri" panose="020F0502020204030204" pitchFamily="34" charset="0"/>
                          <a:ea typeface="Calibri" panose="020F0502020204030204" pitchFamily="34" charset="0"/>
                          <a:cs typeface="Calibri" panose="020F0502020204030204" pitchFamily="34" charset="0"/>
                        </a:rPr>
                        <a:t> (n=</a:t>
                      </a:r>
                      <a:r>
                        <a:rPr lang="en-US" sz="1800">
                          <a:solidFill>
                            <a:srgbClr val="000000"/>
                          </a:solidFill>
                          <a:effectLst/>
                          <a:latin typeface="Calibri" panose="020F0502020204030204" pitchFamily="34" charset="0"/>
                          <a:ea typeface="Calibri" panose="020F0502020204030204" pitchFamily="34" charset="0"/>
                          <a:cs typeface="Calibri" panose="020F0502020204030204" pitchFamily="34" charset="0"/>
                        </a:rPr>
                        <a:t>17)</a:t>
                      </a:r>
                      <a:endParaRPr lang="en-US" sz="1800">
                        <a:effectLst/>
                        <a:latin typeface="Calibri" panose="020F0502020204030204" pitchFamily="34" charset="0"/>
                        <a:ea typeface="Calibri" panose="020F0502020204030204" pitchFamily="34" charset="0"/>
                        <a:cs typeface="Calibri" panose="020F0502020204030204" pitchFamily="34" charset="0"/>
                      </a:endParaRPr>
                    </a:p>
                  </a:txBody>
                  <a:tcPr marL="6985" marR="6985" marT="6985" marB="0" anchor="ctr">
                    <a:lnL>
                      <a:noFill/>
                    </a:lnL>
                    <a:lnR>
                      <a:noFill/>
                    </a:lnR>
                    <a:lnT>
                      <a:noFill/>
                    </a:lnT>
                    <a:lnB>
                      <a:noFill/>
                    </a:lnB>
                    <a:solidFill>
                      <a:srgbClr val="FFFFFF"/>
                    </a:solidFill>
                  </a:tcPr>
                </a:tc>
                <a:tc>
                  <a:txBody>
                    <a:bodyPr/>
                    <a:lstStyle/>
                    <a:p>
                      <a:pPr marL="0" marR="0" algn="ctr">
                        <a:lnSpc>
                          <a:spcPct val="107000"/>
                        </a:lnSpc>
                        <a:spcBef>
                          <a:spcPts val="0"/>
                        </a:spcBef>
                        <a:spcAft>
                          <a:spcPts val="800"/>
                        </a:spcAft>
                      </a:pPr>
                      <a:r>
                        <a:rPr lang="en-US" sz="1800">
                          <a:solidFill>
                            <a:srgbClr val="000000"/>
                          </a:solidFill>
                          <a:effectLst/>
                          <a:latin typeface="Calibri" panose="020F0502020204030204" pitchFamily="34" charset="0"/>
                          <a:ea typeface="Calibri" panose="020F0502020204030204" pitchFamily="34" charset="0"/>
                          <a:cs typeface="Calibri" panose="020F0502020204030204" pitchFamily="34" charset="0"/>
                        </a:rPr>
                        <a:t>47.3  ±  11.5 </a:t>
                      </a:r>
                      <a:r>
                        <a:rPr lang="en-US" sz="1800" i="1">
                          <a:solidFill>
                            <a:srgbClr val="000000"/>
                          </a:solidFill>
                          <a:effectLst/>
                          <a:latin typeface="Calibri" panose="020F0502020204030204" pitchFamily="34" charset="0"/>
                          <a:ea typeface="Calibri" panose="020F0502020204030204" pitchFamily="34" charset="0"/>
                          <a:cs typeface="Calibri" panose="020F0502020204030204" pitchFamily="34" charset="0"/>
                        </a:rPr>
                        <a:t> (n=</a:t>
                      </a:r>
                      <a:r>
                        <a:rPr lang="en-US" sz="1800">
                          <a:solidFill>
                            <a:srgbClr val="000000"/>
                          </a:solidFill>
                          <a:effectLst/>
                          <a:latin typeface="Calibri" panose="020F0502020204030204" pitchFamily="34" charset="0"/>
                          <a:ea typeface="Calibri" panose="020F0502020204030204" pitchFamily="34" charset="0"/>
                          <a:cs typeface="Calibri" panose="020F0502020204030204" pitchFamily="34" charset="0"/>
                        </a:rPr>
                        <a:t>32)</a:t>
                      </a:r>
                      <a:endParaRPr lang="en-US" sz="1800">
                        <a:effectLst/>
                        <a:latin typeface="Calibri" panose="020F0502020204030204" pitchFamily="34" charset="0"/>
                        <a:ea typeface="Calibri" panose="020F0502020204030204" pitchFamily="34" charset="0"/>
                        <a:cs typeface="Calibri" panose="020F0502020204030204" pitchFamily="34" charset="0"/>
                      </a:endParaRPr>
                    </a:p>
                  </a:txBody>
                  <a:tcPr marL="6985" marR="6985" marT="6985" marB="0" anchor="ctr">
                    <a:lnL>
                      <a:noFill/>
                    </a:lnL>
                    <a:lnR>
                      <a:noFill/>
                    </a:lnR>
                    <a:lnT>
                      <a:noFill/>
                    </a:lnT>
                    <a:lnB>
                      <a:noFill/>
                    </a:lnB>
                    <a:solidFill>
                      <a:srgbClr val="FFFFFF"/>
                    </a:solidFill>
                  </a:tcPr>
                </a:tc>
                <a:extLst>
                  <a:ext uri="{0D108BD9-81ED-4DB2-BD59-A6C34878D82A}">
                    <a16:rowId xmlns:a16="http://schemas.microsoft.com/office/drawing/2014/main" val="75011074"/>
                  </a:ext>
                </a:extLst>
              </a:tr>
              <a:tr h="479006">
                <a:tc>
                  <a:txBody>
                    <a:bodyPr/>
                    <a:lstStyle/>
                    <a:p>
                      <a:pPr marL="0" marR="0" algn="r">
                        <a:lnSpc>
                          <a:spcPct val="107000"/>
                        </a:lnSpc>
                        <a:spcBef>
                          <a:spcPts val="0"/>
                        </a:spcBef>
                        <a:spcAft>
                          <a:spcPts val="800"/>
                        </a:spcAft>
                      </a:pPr>
                      <a:r>
                        <a:rPr lang="en-US" sz="1800">
                          <a:solidFill>
                            <a:srgbClr val="000000"/>
                          </a:solidFill>
                          <a:effectLst/>
                          <a:latin typeface="Calibri" panose="020F0502020204030204" pitchFamily="34" charset="0"/>
                          <a:ea typeface="Calibri" panose="020F0502020204030204" pitchFamily="34" charset="0"/>
                          <a:cs typeface="Calibri" panose="020F0502020204030204" pitchFamily="34" charset="0"/>
                        </a:rPr>
                        <a:t>Temp. °C</a:t>
                      </a:r>
                      <a:endParaRPr lang="en-US" sz="1800">
                        <a:effectLst/>
                        <a:latin typeface="Calibri" panose="020F0502020204030204" pitchFamily="34" charset="0"/>
                        <a:ea typeface="Calibri" panose="020F0502020204030204" pitchFamily="34" charset="0"/>
                        <a:cs typeface="Calibri" panose="020F0502020204030204" pitchFamily="34" charset="0"/>
                      </a:endParaRPr>
                    </a:p>
                  </a:txBody>
                  <a:tcPr marL="6985" marR="6985" marT="6985" marB="0" anchor="ctr">
                    <a:lnL>
                      <a:noFill/>
                    </a:lnL>
                    <a:lnR>
                      <a:noFill/>
                    </a:lnR>
                    <a:lnT>
                      <a:noFill/>
                    </a:lnT>
                    <a:lnB>
                      <a:noFill/>
                    </a:lnB>
                    <a:solidFill>
                      <a:srgbClr val="FFFFFF"/>
                    </a:solidFill>
                  </a:tcPr>
                </a:tc>
                <a:tc>
                  <a:txBody>
                    <a:bodyPr/>
                    <a:lstStyle/>
                    <a:p>
                      <a:pPr marL="0" marR="0" algn="ctr">
                        <a:lnSpc>
                          <a:spcPct val="107000"/>
                        </a:lnSpc>
                        <a:spcBef>
                          <a:spcPts val="0"/>
                        </a:spcBef>
                        <a:spcAft>
                          <a:spcPts val="800"/>
                        </a:spcAft>
                      </a:pPr>
                      <a:r>
                        <a:rPr lang="en-US" sz="1800">
                          <a:solidFill>
                            <a:srgbClr val="000000"/>
                          </a:solidFill>
                          <a:effectLst/>
                          <a:latin typeface="Calibri" panose="020F0502020204030204" pitchFamily="34" charset="0"/>
                          <a:ea typeface="Calibri" panose="020F0502020204030204" pitchFamily="34" charset="0"/>
                          <a:cs typeface="Calibri" panose="020F0502020204030204" pitchFamily="34" charset="0"/>
                        </a:rPr>
                        <a:t>-</a:t>
                      </a:r>
                      <a:endParaRPr lang="en-US" sz="1800">
                        <a:effectLst/>
                        <a:latin typeface="Calibri" panose="020F0502020204030204" pitchFamily="34" charset="0"/>
                        <a:ea typeface="Calibri" panose="020F0502020204030204" pitchFamily="34" charset="0"/>
                        <a:cs typeface="Calibri" panose="020F0502020204030204" pitchFamily="34" charset="0"/>
                      </a:endParaRPr>
                    </a:p>
                  </a:txBody>
                  <a:tcPr marL="6985" marR="6985" marT="6985" marB="0" anchor="ctr">
                    <a:lnL>
                      <a:noFill/>
                    </a:lnL>
                    <a:lnR>
                      <a:noFill/>
                    </a:lnR>
                    <a:lnT>
                      <a:noFill/>
                    </a:lnT>
                    <a:lnB>
                      <a:noFill/>
                    </a:lnB>
                    <a:solidFill>
                      <a:srgbClr val="FFFFFF"/>
                    </a:solidFill>
                  </a:tcPr>
                </a:tc>
                <a:tc>
                  <a:txBody>
                    <a:bodyPr/>
                    <a:lstStyle/>
                    <a:p>
                      <a:pPr marL="0" marR="0" algn="ctr">
                        <a:lnSpc>
                          <a:spcPct val="107000"/>
                        </a:lnSpc>
                        <a:spcBef>
                          <a:spcPts val="0"/>
                        </a:spcBef>
                        <a:spcAft>
                          <a:spcPts val="800"/>
                        </a:spcAft>
                      </a:pPr>
                      <a:r>
                        <a:rPr lang="en-US" sz="1800">
                          <a:solidFill>
                            <a:srgbClr val="000000"/>
                          </a:solidFill>
                          <a:effectLst/>
                          <a:latin typeface="Calibri" panose="020F0502020204030204" pitchFamily="34" charset="0"/>
                          <a:ea typeface="Calibri" panose="020F0502020204030204" pitchFamily="34" charset="0"/>
                          <a:cs typeface="Calibri" panose="020F0502020204030204" pitchFamily="34" charset="0"/>
                        </a:rPr>
                        <a:t>38.4  ±  0.91 </a:t>
                      </a:r>
                      <a:r>
                        <a:rPr lang="en-US" sz="1800" i="1">
                          <a:solidFill>
                            <a:srgbClr val="000000"/>
                          </a:solidFill>
                          <a:effectLst/>
                          <a:latin typeface="Calibri" panose="020F0502020204030204" pitchFamily="34" charset="0"/>
                          <a:ea typeface="Calibri" panose="020F0502020204030204" pitchFamily="34" charset="0"/>
                          <a:cs typeface="Calibri" panose="020F0502020204030204" pitchFamily="34" charset="0"/>
                        </a:rPr>
                        <a:t> (n=</a:t>
                      </a:r>
                      <a:r>
                        <a:rPr lang="en-US" sz="1800">
                          <a:solidFill>
                            <a:srgbClr val="000000"/>
                          </a:solidFill>
                          <a:effectLst/>
                          <a:latin typeface="Calibri" panose="020F0502020204030204" pitchFamily="34" charset="0"/>
                          <a:ea typeface="Calibri" panose="020F0502020204030204" pitchFamily="34" charset="0"/>
                          <a:cs typeface="Calibri" panose="020F0502020204030204" pitchFamily="34" charset="0"/>
                        </a:rPr>
                        <a:t>15)</a:t>
                      </a:r>
                      <a:endParaRPr lang="en-US" sz="1800">
                        <a:effectLst/>
                        <a:latin typeface="Calibri" panose="020F0502020204030204" pitchFamily="34" charset="0"/>
                        <a:ea typeface="Calibri" panose="020F0502020204030204" pitchFamily="34" charset="0"/>
                        <a:cs typeface="Calibri" panose="020F0502020204030204" pitchFamily="34" charset="0"/>
                      </a:endParaRPr>
                    </a:p>
                  </a:txBody>
                  <a:tcPr marL="6985" marR="6985" marT="6985" marB="0" anchor="ctr">
                    <a:lnL>
                      <a:noFill/>
                    </a:lnL>
                    <a:lnR>
                      <a:noFill/>
                    </a:lnR>
                    <a:lnT>
                      <a:noFill/>
                    </a:lnT>
                    <a:lnB>
                      <a:noFill/>
                    </a:lnB>
                    <a:solidFill>
                      <a:srgbClr val="FFFFFF"/>
                    </a:solidFill>
                  </a:tcPr>
                </a:tc>
                <a:tc>
                  <a:txBody>
                    <a:bodyPr/>
                    <a:lstStyle/>
                    <a:p>
                      <a:pPr marL="0" marR="0" algn="ctr">
                        <a:lnSpc>
                          <a:spcPct val="107000"/>
                        </a:lnSpc>
                        <a:spcBef>
                          <a:spcPts val="0"/>
                        </a:spcBef>
                        <a:spcAft>
                          <a:spcPts val="800"/>
                        </a:spcAft>
                      </a:pPr>
                      <a:r>
                        <a:rPr lang="en-US" sz="1800">
                          <a:solidFill>
                            <a:srgbClr val="000000"/>
                          </a:solidFill>
                          <a:effectLst/>
                          <a:latin typeface="Calibri" panose="020F0502020204030204" pitchFamily="34" charset="0"/>
                          <a:ea typeface="Calibri" panose="020F0502020204030204" pitchFamily="34" charset="0"/>
                          <a:cs typeface="Calibri" panose="020F0502020204030204" pitchFamily="34" charset="0"/>
                        </a:rPr>
                        <a:t>38.4  ±  0.715 </a:t>
                      </a:r>
                      <a:r>
                        <a:rPr lang="en-US" sz="1800" i="1">
                          <a:solidFill>
                            <a:srgbClr val="000000"/>
                          </a:solidFill>
                          <a:effectLst/>
                          <a:latin typeface="Calibri" panose="020F0502020204030204" pitchFamily="34" charset="0"/>
                          <a:ea typeface="Calibri" panose="020F0502020204030204" pitchFamily="34" charset="0"/>
                          <a:cs typeface="Calibri" panose="020F0502020204030204" pitchFamily="34" charset="0"/>
                        </a:rPr>
                        <a:t> (n=</a:t>
                      </a:r>
                      <a:r>
                        <a:rPr lang="en-US" sz="1800">
                          <a:solidFill>
                            <a:srgbClr val="000000"/>
                          </a:solidFill>
                          <a:effectLst/>
                          <a:latin typeface="Calibri" panose="020F0502020204030204" pitchFamily="34" charset="0"/>
                          <a:ea typeface="Calibri" panose="020F0502020204030204" pitchFamily="34" charset="0"/>
                          <a:cs typeface="Calibri" panose="020F0502020204030204" pitchFamily="34" charset="0"/>
                        </a:rPr>
                        <a:t>8)</a:t>
                      </a:r>
                      <a:endParaRPr lang="en-US" sz="1800">
                        <a:effectLst/>
                        <a:latin typeface="Calibri" panose="020F0502020204030204" pitchFamily="34" charset="0"/>
                        <a:ea typeface="Calibri" panose="020F0502020204030204" pitchFamily="34" charset="0"/>
                        <a:cs typeface="Calibri" panose="020F0502020204030204" pitchFamily="34" charset="0"/>
                      </a:endParaRPr>
                    </a:p>
                  </a:txBody>
                  <a:tcPr marL="6985" marR="6985" marT="6985" marB="0" anchor="ctr">
                    <a:lnL>
                      <a:noFill/>
                    </a:lnL>
                    <a:lnR>
                      <a:noFill/>
                    </a:lnR>
                    <a:lnT>
                      <a:noFill/>
                    </a:lnT>
                    <a:lnB>
                      <a:noFill/>
                    </a:lnB>
                    <a:solidFill>
                      <a:srgbClr val="FFFFFF"/>
                    </a:solidFill>
                  </a:tcPr>
                </a:tc>
                <a:extLst>
                  <a:ext uri="{0D108BD9-81ED-4DB2-BD59-A6C34878D82A}">
                    <a16:rowId xmlns:a16="http://schemas.microsoft.com/office/drawing/2014/main" val="1780139739"/>
                  </a:ext>
                </a:extLst>
              </a:tr>
              <a:tr h="479006">
                <a:tc>
                  <a:txBody>
                    <a:bodyPr/>
                    <a:lstStyle/>
                    <a:p>
                      <a:pPr marL="0" marR="0" algn="r">
                        <a:lnSpc>
                          <a:spcPct val="107000"/>
                        </a:lnSpc>
                        <a:spcBef>
                          <a:spcPts val="0"/>
                        </a:spcBef>
                        <a:spcAft>
                          <a:spcPts val="800"/>
                        </a:spcAft>
                      </a:pPr>
                      <a:r>
                        <a:rPr lang="en-US" sz="1800">
                          <a:solidFill>
                            <a:srgbClr val="000000"/>
                          </a:solidFill>
                          <a:effectLst/>
                          <a:latin typeface="Calibri" panose="020F0502020204030204" pitchFamily="34" charset="0"/>
                          <a:ea typeface="Calibri" panose="020F0502020204030204" pitchFamily="34" charset="0"/>
                          <a:cs typeface="Calibri" panose="020F0502020204030204" pitchFamily="34" charset="0"/>
                        </a:rPr>
                        <a:t>days after onset</a:t>
                      </a:r>
                      <a:endParaRPr lang="en-US" sz="1800">
                        <a:effectLst/>
                        <a:latin typeface="Calibri" panose="020F0502020204030204" pitchFamily="34" charset="0"/>
                        <a:ea typeface="Calibri" panose="020F0502020204030204" pitchFamily="34" charset="0"/>
                        <a:cs typeface="Calibri" panose="020F0502020204030204" pitchFamily="34" charset="0"/>
                      </a:endParaRPr>
                    </a:p>
                  </a:txBody>
                  <a:tcPr marL="6985" marR="6985" marT="6985" marB="0" anchor="ctr">
                    <a:lnL>
                      <a:noFill/>
                    </a:lnL>
                    <a:lnR>
                      <a:noFill/>
                    </a:lnR>
                    <a:lnT>
                      <a:noFill/>
                    </a:lnT>
                    <a:lnB>
                      <a:noFill/>
                    </a:lnB>
                    <a:solidFill>
                      <a:srgbClr val="FFFFFF"/>
                    </a:solidFill>
                  </a:tcPr>
                </a:tc>
                <a:tc>
                  <a:txBody>
                    <a:bodyPr/>
                    <a:lstStyle/>
                    <a:p>
                      <a:pPr marL="0" marR="0" algn="ctr">
                        <a:lnSpc>
                          <a:spcPct val="107000"/>
                        </a:lnSpc>
                        <a:spcBef>
                          <a:spcPts val="0"/>
                        </a:spcBef>
                        <a:spcAft>
                          <a:spcPts val="800"/>
                        </a:spcAft>
                      </a:pPr>
                      <a:r>
                        <a:rPr lang="en-US"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a:t>
                      </a:r>
                      <a:endParaRPr lang="en-US" sz="1800" dirty="0">
                        <a:effectLst/>
                        <a:latin typeface="Calibri" panose="020F0502020204030204" pitchFamily="34" charset="0"/>
                        <a:ea typeface="Calibri" panose="020F0502020204030204" pitchFamily="34" charset="0"/>
                        <a:cs typeface="Calibri" panose="020F0502020204030204" pitchFamily="34" charset="0"/>
                      </a:endParaRPr>
                    </a:p>
                  </a:txBody>
                  <a:tcPr marL="6985" marR="6985" marT="6985" marB="0" anchor="b">
                    <a:lnL>
                      <a:noFill/>
                    </a:lnL>
                    <a:lnR>
                      <a:noFill/>
                    </a:lnR>
                    <a:lnT>
                      <a:noFill/>
                    </a:lnT>
                    <a:lnB>
                      <a:noFill/>
                    </a:lnB>
                    <a:solidFill>
                      <a:srgbClr val="FFFFFF"/>
                    </a:solidFill>
                  </a:tcPr>
                </a:tc>
                <a:tc>
                  <a:txBody>
                    <a:bodyPr/>
                    <a:lstStyle/>
                    <a:p>
                      <a:pPr marL="0" marR="0" algn="ctr">
                        <a:lnSpc>
                          <a:spcPct val="107000"/>
                        </a:lnSpc>
                        <a:spcBef>
                          <a:spcPts val="0"/>
                        </a:spcBef>
                        <a:spcAft>
                          <a:spcPts val="800"/>
                        </a:spcAft>
                      </a:pPr>
                      <a:r>
                        <a:rPr lang="en-US"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9.07  ±  3.17 </a:t>
                      </a:r>
                      <a:r>
                        <a:rPr lang="en-US" sz="1800" i="1"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(n=</a:t>
                      </a:r>
                      <a:r>
                        <a:rPr lang="en-US"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14)</a:t>
                      </a:r>
                      <a:endParaRPr lang="en-US" sz="1800" dirty="0">
                        <a:effectLst/>
                        <a:latin typeface="Calibri" panose="020F0502020204030204" pitchFamily="34" charset="0"/>
                        <a:ea typeface="Calibri" panose="020F0502020204030204" pitchFamily="34" charset="0"/>
                        <a:cs typeface="Calibri" panose="020F0502020204030204" pitchFamily="34" charset="0"/>
                      </a:endParaRPr>
                    </a:p>
                  </a:txBody>
                  <a:tcPr marL="6985" marR="6985" marT="6985" marB="0" anchor="b">
                    <a:lnL>
                      <a:noFill/>
                    </a:lnL>
                    <a:lnR>
                      <a:noFill/>
                    </a:lnR>
                    <a:lnT>
                      <a:noFill/>
                    </a:lnT>
                    <a:lnB>
                      <a:noFill/>
                    </a:lnB>
                    <a:solidFill>
                      <a:srgbClr val="FFFFFF"/>
                    </a:solidFill>
                  </a:tcPr>
                </a:tc>
                <a:tc>
                  <a:txBody>
                    <a:bodyPr/>
                    <a:lstStyle/>
                    <a:p>
                      <a:pPr marL="0" marR="0" algn="ctr">
                        <a:lnSpc>
                          <a:spcPct val="107000"/>
                        </a:lnSpc>
                        <a:spcBef>
                          <a:spcPts val="0"/>
                        </a:spcBef>
                        <a:spcAft>
                          <a:spcPts val="800"/>
                        </a:spcAft>
                      </a:pPr>
                      <a:r>
                        <a:rPr lang="en-US"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12.05  ±  6.5 </a:t>
                      </a:r>
                      <a:r>
                        <a:rPr lang="en-US" sz="1800" i="1"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(n=</a:t>
                      </a:r>
                      <a:r>
                        <a:rPr lang="en-US"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41)</a:t>
                      </a:r>
                      <a:endParaRPr lang="en-US" sz="1800" dirty="0">
                        <a:effectLst/>
                        <a:latin typeface="Calibri" panose="020F0502020204030204" pitchFamily="34" charset="0"/>
                        <a:ea typeface="Calibri" panose="020F0502020204030204" pitchFamily="34" charset="0"/>
                        <a:cs typeface="Calibri" panose="020F0502020204030204" pitchFamily="34" charset="0"/>
                      </a:endParaRPr>
                    </a:p>
                  </a:txBody>
                  <a:tcPr marL="6985" marR="6985" marT="6985" marB="0" anchor="b">
                    <a:lnL>
                      <a:noFill/>
                    </a:lnL>
                    <a:lnR>
                      <a:noFill/>
                    </a:lnR>
                    <a:lnT>
                      <a:noFill/>
                    </a:lnT>
                    <a:lnB>
                      <a:noFill/>
                    </a:lnB>
                    <a:solidFill>
                      <a:srgbClr val="FFFFFF"/>
                    </a:solidFill>
                  </a:tcPr>
                </a:tc>
                <a:extLst>
                  <a:ext uri="{0D108BD9-81ED-4DB2-BD59-A6C34878D82A}">
                    <a16:rowId xmlns:a16="http://schemas.microsoft.com/office/drawing/2014/main" val="3911744731"/>
                  </a:ext>
                </a:extLst>
              </a:tr>
            </a:tbl>
          </a:graphicData>
        </a:graphic>
      </p:graphicFrame>
      <p:graphicFrame>
        <p:nvGraphicFramePr>
          <p:cNvPr id="223" name="Table 222">
            <a:extLst>
              <a:ext uri="{FF2B5EF4-FFF2-40B4-BE49-F238E27FC236}">
                <a16:creationId xmlns:a16="http://schemas.microsoft.com/office/drawing/2014/main" id="{C20240B9-88E0-4291-AD44-0808D8CA9E2A}"/>
              </a:ext>
            </a:extLst>
          </p:cNvPr>
          <p:cNvGraphicFramePr>
            <a:graphicFrameLocks noGrp="1"/>
          </p:cNvGraphicFramePr>
          <p:nvPr>
            <p:extLst>
              <p:ext uri="{D42A27DB-BD31-4B8C-83A1-F6EECF244321}">
                <p14:modId xmlns:p14="http://schemas.microsoft.com/office/powerpoint/2010/main" val="3859415970"/>
              </p:ext>
            </p:extLst>
          </p:nvPr>
        </p:nvGraphicFramePr>
        <p:xfrm>
          <a:off x="7968083" y="21465498"/>
          <a:ext cx="7756086" cy="3655188"/>
        </p:xfrm>
        <a:graphic>
          <a:graphicData uri="http://schemas.openxmlformats.org/drawingml/2006/table">
            <a:tbl>
              <a:tblPr/>
              <a:tblGrid>
                <a:gridCol w="3409444">
                  <a:extLst>
                    <a:ext uri="{9D8B030D-6E8A-4147-A177-3AD203B41FA5}">
                      <a16:colId xmlns:a16="http://schemas.microsoft.com/office/drawing/2014/main" val="1588528852"/>
                    </a:ext>
                  </a:extLst>
                </a:gridCol>
                <a:gridCol w="4346642">
                  <a:extLst>
                    <a:ext uri="{9D8B030D-6E8A-4147-A177-3AD203B41FA5}">
                      <a16:colId xmlns:a16="http://schemas.microsoft.com/office/drawing/2014/main" val="3065777549"/>
                    </a:ext>
                  </a:extLst>
                </a:gridCol>
              </a:tblGrid>
              <a:tr h="207758">
                <a:tc>
                  <a:txBody>
                    <a:bodyPr/>
                    <a:lstStyle/>
                    <a:p>
                      <a:pPr marL="0" marR="0" lvl="0" indent="0" algn="l" defTabSz="1155144" rtl="0" eaLnBrk="1" fontAlgn="ctr" latinLnBrk="0" hangingPunct="1">
                        <a:lnSpc>
                          <a:spcPct val="100000"/>
                        </a:lnSpc>
                        <a:spcBef>
                          <a:spcPts val="0"/>
                        </a:spcBef>
                        <a:spcAft>
                          <a:spcPts val="0"/>
                        </a:spcAft>
                        <a:buClrTx/>
                        <a:buSzTx/>
                        <a:buFontTx/>
                        <a:buNone/>
                        <a:tabLst/>
                        <a:defRPr/>
                      </a:pPr>
                      <a:r>
                        <a:rPr lang="en-US" sz="1800" b="1" dirty="0">
                          <a:effectLst/>
                          <a:latin typeface="Calibri" panose="020F0502020204030204" pitchFamily="34" charset="0"/>
                          <a:ea typeface="Calibri" panose="020F0502020204030204" pitchFamily="34" charset="0"/>
                          <a:cs typeface="Calibri" panose="020F0502020204030204" pitchFamily="34" charset="0"/>
                        </a:rPr>
                        <a:t>Variable</a:t>
                      </a:r>
                      <a:endParaRPr lang="en-US" sz="1800" dirty="0">
                        <a:effectLst/>
                        <a:latin typeface="Calibri" panose="020F0502020204030204" pitchFamily="34" charset="0"/>
                        <a:ea typeface="Calibri" panose="020F0502020204030204" pitchFamily="34" charset="0"/>
                        <a:cs typeface="Calibri" panose="020F0502020204030204" pitchFamily="34" charset="0"/>
                      </a:endParaRPr>
                    </a:p>
                  </a:txBody>
                  <a:tcPr marL="7419" marR="7419" marT="7419"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ysClr val="window" lastClr="FFFFFF">
                        <a:alpha val="50000"/>
                      </a:sysClr>
                    </a:solidFill>
                  </a:tcPr>
                </a:tc>
                <a:tc>
                  <a:txBody>
                    <a:bodyPr/>
                    <a:lstStyle/>
                    <a:p>
                      <a:pPr algn="ctr" fontAlgn="ctr"/>
                      <a:r>
                        <a:rPr lang="en-US" sz="1800" b="1" i="0" u="none" strike="noStrike" dirty="0">
                          <a:solidFill>
                            <a:srgbClr val="000000"/>
                          </a:solidFill>
                          <a:effectLst/>
                          <a:latin typeface="Calibri" panose="020F0502020204030204" pitchFamily="34" charset="0"/>
                          <a:cs typeface="Calibri" panose="020F0502020204030204" pitchFamily="34" charset="0"/>
                        </a:rPr>
                        <a:t>COVID-19 Cohort</a:t>
                      </a:r>
                    </a:p>
                  </a:txBody>
                  <a:tcPr marL="7419" marR="7419" marT="7419"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ysClr val="window" lastClr="FFFFFF">
                        <a:alpha val="50000"/>
                      </a:sysClr>
                    </a:solidFill>
                  </a:tcPr>
                </a:tc>
                <a:extLst>
                  <a:ext uri="{0D108BD9-81ED-4DB2-BD59-A6C34878D82A}">
                    <a16:rowId xmlns:a16="http://schemas.microsoft.com/office/drawing/2014/main" val="2851091208"/>
                  </a:ext>
                </a:extLst>
              </a:tr>
              <a:tr h="207758">
                <a:tc>
                  <a:txBody>
                    <a:bodyPr/>
                    <a:lstStyle>
                      <a:lvl1pPr marL="0" algn="l" defTabSz="1155144" rtl="0" eaLnBrk="1" latinLnBrk="0" hangingPunct="1">
                        <a:defRPr sz="2350" kern="1200">
                          <a:solidFill>
                            <a:schemeClr val="tx1"/>
                          </a:solidFill>
                          <a:latin typeface="Calibri" panose="020F0502020204030204"/>
                        </a:defRPr>
                      </a:lvl1pPr>
                      <a:lvl2pPr marL="577571" algn="l" defTabSz="1155144" rtl="0" eaLnBrk="1" latinLnBrk="0" hangingPunct="1">
                        <a:defRPr sz="2350" kern="1200">
                          <a:solidFill>
                            <a:schemeClr val="tx1"/>
                          </a:solidFill>
                          <a:latin typeface="Calibri" panose="020F0502020204030204"/>
                        </a:defRPr>
                      </a:lvl2pPr>
                      <a:lvl3pPr marL="1155144" algn="l" defTabSz="1155144" rtl="0" eaLnBrk="1" latinLnBrk="0" hangingPunct="1">
                        <a:defRPr sz="2350" kern="1200">
                          <a:solidFill>
                            <a:schemeClr val="tx1"/>
                          </a:solidFill>
                          <a:latin typeface="Calibri" panose="020F0502020204030204"/>
                        </a:defRPr>
                      </a:lvl3pPr>
                      <a:lvl4pPr marL="1732715" algn="l" defTabSz="1155144" rtl="0" eaLnBrk="1" latinLnBrk="0" hangingPunct="1">
                        <a:defRPr sz="2350" kern="1200">
                          <a:solidFill>
                            <a:schemeClr val="tx1"/>
                          </a:solidFill>
                          <a:latin typeface="Calibri" panose="020F0502020204030204"/>
                        </a:defRPr>
                      </a:lvl4pPr>
                      <a:lvl5pPr marL="2310287" algn="l" defTabSz="1155144" rtl="0" eaLnBrk="1" latinLnBrk="0" hangingPunct="1">
                        <a:defRPr sz="2350" kern="1200">
                          <a:solidFill>
                            <a:schemeClr val="tx1"/>
                          </a:solidFill>
                          <a:latin typeface="Calibri" panose="020F0502020204030204"/>
                        </a:defRPr>
                      </a:lvl5pPr>
                      <a:lvl6pPr marL="2887859" algn="l" defTabSz="1155144" rtl="0" eaLnBrk="1" latinLnBrk="0" hangingPunct="1">
                        <a:defRPr sz="2350" kern="1200">
                          <a:solidFill>
                            <a:schemeClr val="tx1"/>
                          </a:solidFill>
                          <a:latin typeface="Calibri" panose="020F0502020204030204"/>
                        </a:defRPr>
                      </a:lvl6pPr>
                      <a:lvl7pPr marL="3465431" algn="l" defTabSz="1155144" rtl="0" eaLnBrk="1" latinLnBrk="0" hangingPunct="1">
                        <a:defRPr sz="2350" kern="1200">
                          <a:solidFill>
                            <a:schemeClr val="tx1"/>
                          </a:solidFill>
                          <a:latin typeface="Calibri" panose="020F0502020204030204"/>
                        </a:defRPr>
                      </a:lvl7pPr>
                      <a:lvl8pPr marL="4043002" algn="l" defTabSz="1155144" rtl="0" eaLnBrk="1" latinLnBrk="0" hangingPunct="1">
                        <a:defRPr sz="2350" kern="1200">
                          <a:solidFill>
                            <a:schemeClr val="tx1"/>
                          </a:solidFill>
                          <a:latin typeface="Calibri" panose="020F0502020204030204"/>
                        </a:defRPr>
                      </a:lvl8pPr>
                      <a:lvl9pPr marL="4620575" algn="l" defTabSz="1155144" rtl="0" eaLnBrk="1" latinLnBrk="0" hangingPunct="1">
                        <a:defRPr sz="2350" kern="1200">
                          <a:solidFill>
                            <a:schemeClr val="tx1"/>
                          </a:solidFill>
                          <a:latin typeface="Calibri" panose="020F0502020204030204"/>
                        </a:defRPr>
                      </a:lvl9pPr>
                    </a:lstStyle>
                    <a:p>
                      <a:pPr algn="l" fontAlgn="ctr"/>
                      <a:r>
                        <a:rPr lang="en-US" sz="1800" b="1" i="0" u="none" strike="noStrike" dirty="0">
                          <a:solidFill>
                            <a:srgbClr val="000000"/>
                          </a:solidFill>
                          <a:effectLst/>
                          <a:latin typeface="Calibri" panose="020F0502020204030204" pitchFamily="34" charset="0"/>
                          <a:cs typeface="Calibri" panose="020F0502020204030204" pitchFamily="34" charset="0"/>
                        </a:rPr>
                        <a:t>Outcome </a:t>
                      </a:r>
                    </a:p>
                  </a:txBody>
                  <a:tcPr marL="7419" marR="7419" marT="7419"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ysClr val="window" lastClr="FFFFFF">
                        <a:alpha val="50000"/>
                      </a:sysClr>
                    </a:solidFill>
                  </a:tcPr>
                </a:tc>
                <a:tc>
                  <a:txBody>
                    <a:bodyPr/>
                    <a:lstStyle>
                      <a:lvl1pPr marL="0" algn="l" defTabSz="1155144" rtl="0" eaLnBrk="1" latinLnBrk="0" hangingPunct="1">
                        <a:defRPr sz="2350" kern="1200">
                          <a:solidFill>
                            <a:schemeClr val="tx1"/>
                          </a:solidFill>
                          <a:latin typeface="Calibri" panose="020F0502020204030204"/>
                        </a:defRPr>
                      </a:lvl1pPr>
                      <a:lvl2pPr marL="577571" algn="l" defTabSz="1155144" rtl="0" eaLnBrk="1" latinLnBrk="0" hangingPunct="1">
                        <a:defRPr sz="2350" kern="1200">
                          <a:solidFill>
                            <a:schemeClr val="tx1"/>
                          </a:solidFill>
                          <a:latin typeface="Calibri" panose="020F0502020204030204"/>
                        </a:defRPr>
                      </a:lvl2pPr>
                      <a:lvl3pPr marL="1155144" algn="l" defTabSz="1155144" rtl="0" eaLnBrk="1" latinLnBrk="0" hangingPunct="1">
                        <a:defRPr sz="2350" kern="1200">
                          <a:solidFill>
                            <a:schemeClr val="tx1"/>
                          </a:solidFill>
                          <a:latin typeface="Calibri" panose="020F0502020204030204"/>
                        </a:defRPr>
                      </a:lvl3pPr>
                      <a:lvl4pPr marL="1732715" algn="l" defTabSz="1155144" rtl="0" eaLnBrk="1" latinLnBrk="0" hangingPunct="1">
                        <a:defRPr sz="2350" kern="1200">
                          <a:solidFill>
                            <a:schemeClr val="tx1"/>
                          </a:solidFill>
                          <a:latin typeface="Calibri" panose="020F0502020204030204"/>
                        </a:defRPr>
                      </a:lvl4pPr>
                      <a:lvl5pPr marL="2310287" algn="l" defTabSz="1155144" rtl="0" eaLnBrk="1" latinLnBrk="0" hangingPunct="1">
                        <a:defRPr sz="2350" kern="1200">
                          <a:solidFill>
                            <a:schemeClr val="tx1"/>
                          </a:solidFill>
                          <a:latin typeface="Calibri" panose="020F0502020204030204"/>
                        </a:defRPr>
                      </a:lvl5pPr>
                      <a:lvl6pPr marL="2887859" algn="l" defTabSz="1155144" rtl="0" eaLnBrk="1" latinLnBrk="0" hangingPunct="1">
                        <a:defRPr sz="2350" kern="1200">
                          <a:solidFill>
                            <a:schemeClr val="tx1"/>
                          </a:solidFill>
                          <a:latin typeface="Calibri" panose="020F0502020204030204"/>
                        </a:defRPr>
                      </a:lvl6pPr>
                      <a:lvl7pPr marL="3465431" algn="l" defTabSz="1155144" rtl="0" eaLnBrk="1" latinLnBrk="0" hangingPunct="1">
                        <a:defRPr sz="2350" kern="1200">
                          <a:solidFill>
                            <a:schemeClr val="tx1"/>
                          </a:solidFill>
                          <a:latin typeface="Calibri" panose="020F0502020204030204"/>
                        </a:defRPr>
                      </a:lvl7pPr>
                      <a:lvl8pPr marL="4043002" algn="l" defTabSz="1155144" rtl="0" eaLnBrk="1" latinLnBrk="0" hangingPunct="1">
                        <a:defRPr sz="2350" kern="1200">
                          <a:solidFill>
                            <a:schemeClr val="tx1"/>
                          </a:solidFill>
                          <a:latin typeface="Calibri" panose="020F0502020204030204"/>
                        </a:defRPr>
                      </a:lvl8pPr>
                      <a:lvl9pPr marL="4620575" algn="l" defTabSz="1155144" rtl="0" eaLnBrk="1" latinLnBrk="0" hangingPunct="1">
                        <a:defRPr sz="2350" kern="1200">
                          <a:solidFill>
                            <a:schemeClr val="tx1"/>
                          </a:solidFill>
                          <a:latin typeface="Calibri" panose="020F0502020204030204"/>
                        </a:defRPr>
                      </a:lvl9pPr>
                    </a:lstStyle>
                    <a:p>
                      <a:pPr algn="ctr" fontAlgn="ctr"/>
                      <a:r>
                        <a:rPr lang="en-US" sz="1800" b="1" i="1" u="none" strike="noStrike" dirty="0">
                          <a:solidFill>
                            <a:srgbClr val="000000"/>
                          </a:solidFill>
                          <a:effectLst/>
                          <a:latin typeface="Calibri" panose="020F0502020204030204" pitchFamily="34" charset="0"/>
                          <a:cs typeface="Calibri" panose="020F0502020204030204" pitchFamily="34" charset="0"/>
                        </a:rPr>
                        <a:t>n </a:t>
                      </a:r>
                      <a:r>
                        <a:rPr lang="en-US" sz="1800" b="1" i="0" u="none" strike="noStrike" dirty="0">
                          <a:solidFill>
                            <a:srgbClr val="000000"/>
                          </a:solidFill>
                          <a:effectLst/>
                          <a:latin typeface="Calibri" panose="020F0502020204030204" pitchFamily="34" charset="0"/>
                          <a:cs typeface="Calibri" panose="020F0502020204030204" pitchFamily="34" charset="0"/>
                        </a:rPr>
                        <a:t>=32</a:t>
                      </a:r>
                    </a:p>
                  </a:txBody>
                  <a:tcPr marL="7419" marR="7419" marT="7419"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ysClr val="window" lastClr="FFFFFF">
                        <a:alpha val="50000"/>
                      </a:sysClr>
                    </a:solidFill>
                  </a:tcPr>
                </a:tc>
                <a:extLst>
                  <a:ext uri="{0D108BD9-81ED-4DB2-BD59-A6C34878D82A}">
                    <a16:rowId xmlns:a16="http://schemas.microsoft.com/office/drawing/2014/main" val="2590833759"/>
                  </a:ext>
                </a:extLst>
              </a:tr>
              <a:tr h="207758">
                <a:tc>
                  <a:txBody>
                    <a:bodyPr/>
                    <a:lstStyle>
                      <a:lvl1pPr marL="0" algn="l" defTabSz="1155144" rtl="0" eaLnBrk="1" latinLnBrk="0" hangingPunct="1">
                        <a:defRPr sz="2350" kern="1200">
                          <a:solidFill>
                            <a:schemeClr val="tx1"/>
                          </a:solidFill>
                          <a:latin typeface="Calibri" panose="020F0502020204030204"/>
                        </a:defRPr>
                      </a:lvl1pPr>
                      <a:lvl2pPr marL="577571" algn="l" defTabSz="1155144" rtl="0" eaLnBrk="1" latinLnBrk="0" hangingPunct="1">
                        <a:defRPr sz="2350" kern="1200">
                          <a:solidFill>
                            <a:schemeClr val="tx1"/>
                          </a:solidFill>
                          <a:latin typeface="Calibri" panose="020F0502020204030204"/>
                        </a:defRPr>
                      </a:lvl2pPr>
                      <a:lvl3pPr marL="1155144" algn="l" defTabSz="1155144" rtl="0" eaLnBrk="1" latinLnBrk="0" hangingPunct="1">
                        <a:defRPr sz="2350" kern="1200">
                          <a:solidFill>
                            <a:schemeClr val="tx1"/>
                          </a:solidFill>
                          <a:latin typeface="Calibri" panose="020F0502020204030204"/>
                        </a:defRPr>
                      </a:lvl3pPr>
                      <a:lvl4pPr marL="1732715" algn="l" defTabSz="1155144" rtl="0" eaLnBrk="1" latinLnBrk="0" hangingPunct="1">
                        <a:defRPr sz="2350" kern="1200">
                          <a:solidFill>
                            <a:schemeClr val="tx1"/>
                          </a:solidFill>
                          <a:latin typeface="Calibri" panose="020F0502020204030204"/>
                        </a:defRPr>
                      </a:lvl4pPr>
                      <a:lvl5pPr marL="2310287" algn="l" defTabSz="1155144" rtl="0" eaLnBrk="1" latinLnBrk="0" hangingPunct="1">
                        <a:defRPr sz="2350" kern="1200">
                          <a:solidFill>
                            <a:schemeClr val="tx1"/>
                          </a:solidFill>
                          <a:latin typeface="Calibri" panose="020F0502020204030204"/>
                        </a:defRPr>
                      </a:lvl5pPr>
                      <a:lvl6pPr marL="2887859" algn="l" defTabSz="1155144" rtl="0" eaLnBrk="1" latinLnBrk="0" hangingPunct="1">
                        <a:defRPr sz="2350" kern="1200">
                          <a:solidFill>
                            <a:schemeClr val="tx1"/>
                          </a:solidFill>
                          <a:latin typeface="Calibri" panose="020F0502020204030204"/>
                        </a:defRPr>
                      </a:lvl6pPr>
                      <a:lvl7pPr marL="3465431" algn="l" defTabSz="1155144" rtl="0" eaLnBrk="1" latinLnBrk="0" hangingPunct="1">
                        <a:defRPr sz="2350" kern="1200">
                          <a:solidFill>
                            <a:schemeClr val="tx1"/>
                          </a:solidFill>
                          <a:latin typeface="Calibri" panose="020F0502020204030204"/>
                        </a:defRPr>
                      </a:lvl7pPr>
                      <a:lvl8pPr marL="4043002" algn="l" defTabSz="1155144" rtl="0" eaLnBrk="1" latinLnBrk="0" hangingPunct="1">
                        <a:defRPr sz="2350" kern="1200">
                          <a:solidFill>
                            <a:schemeClr val="tx1"/>
                          </a:solidFill>
                          <a:latin typeface="Calibri" panose="020F0502020204030204"/>
                        </a:defRPr>
                      </a:lvl8pPr>
                      <a:lvl9pPr marL="4620575" algn="l" defTabSz="1155144" rtl="0" eaLnBrk="1" latinLnBrk="0" hangingPunct="1">
                        <a:defRPr sz="2350" kern="1200">
                          <a:solidFill>
                            <a:schemeClr val="tx1"/>
                          </a:solidFill>
                          <a:latin typeface="Calibri" panose="020F0502020204030204"/>
                        </a:defRPr>
                      </a:lvl9pPr>
                    </a:lstStyle>
                    <a:p>
                      <a:pPr algn="r" fontAlgn="ctr"/>
                      <a:r>
                        <a:rPr lang="en-US" sz="1800" b="1" i="0" u="none" strike="noStrike" dirty="0">
                          <a:solidFill>
                            <a:srgbClr val="000000"/>
                          </a:solidFill>
                          <a:effectLst/>
                          <a:latin typeface="Calibri" panose="020F0502020204030204" pitchFamily="34" charset="0"/>
                          <a:cs typeface="Calibri" panose="020F0502020204030204" pitchFamily="34" charset="0"/>
                        </a:rPr>
                        <a:t>Deceased</a:t>
                      </a:r>
                    </a:p>
                  </a:txBody>
                  <a:tcPr marL="7419" marR="7419" marT="7419" marB="0" anchor="ctr">
                    <a:lnL>
                      <a:noFill/>
                    </a:lnL>
                    <a:lnR>
                      <a:noFill/>
                    </a:lnR>
                    <a:lnT>
                      <a:noFill/>
                    </a:lnT>
                    <a:lnB>
                      <a:noFill/>
                    </a:lnB>
                    <a:lnTlToBr w="12700" cmpd="sng">
                      <a:noFill/>
                      <a:prstDash val="solid"/>
                    </a:lnTlToBr>
                    <a:lnBlToTr w="12700" cmpd="sng">
                      <a:noFill/>
                      <a:prstDash val="solid"/>
                    </a:lnBlToTr>
                    <a:solidFill>
                      <a:sysClr val="window" lastClr="FFFFFF">
                        <a:alpha val="50000"/>
                      </a:sysClr>
                    </a:solidFill>
                  </a:tcPr>
                </a:tc>
                <a:tc>
                  <a:txBody>
                    <a:bodyPr/>
                    <a:lstStyle>
                      <a:lvl1pPr marL="0" algn="l" defTabSz="1155144" rtl="0" eaLnBrk="1" latinLnBrk="0" hangingPunct="1">
                        <a:defRPr sz="2350" kern="1200">
                          <a:solidFill>
                            <a:schemeClr val="tx1"/>
                          </a:solidFill>
                          <a:latin typeface="Calibri" panose="020F0502020204030204"/>
                        </a:defRPr>
                      </a:lvl1pPr>
                      <a:lvl2pPr marL="577571" algn="l" defTabSz="1155144" rtl="0" eaLnBrk="1" latinLnBrk="0" hangingPunct="1">
                        <a:defRPr sz="2350" kern="1200">
                          <a:solidFill>
                            <a:schemeClr val="tx1"/>
                          </a:solidFill>
                          <a:latin typeface="Calibri" panose="020F0502020204030204"/>
                        </a:defRPr>
                      </a:lvl2pPr>
                      <a:lvl3pPr marL="1155144" algn="l" defTabSz="1155144" rtl="0" eaLnBrk="1" latinLnBrk="0" hangingPunct="1">
                        <a:defRPr sz="2350" kern="1200">
                          <a:solidFill>
                            <a:schemeClr val="tx1"/>
                          </a:solidFill>
                          <a:latin typeface="Calibri" panose="020F0502020204030204"/>
                        </a:defRPr>
                      </a:lvl3pPr>
                      <a:lvl4pPr marL="1732715" algn="l" defTabSz="1155144" rtl="0" eaLnBrk="1" latinLnBrk="0" hangingPunct="1">
                        <a:defRPr sz="2350" kern="1200">
                          <a:solidFill>
                            <a:schemeClr val="tx1"/>
                          </a:solidFill>
                          <a:latin typeface="Calibri" panose="020F0502020204030204"/>
                        </a:defRPr>
                      </a:lvl4pPr>
                      <a:lvl5pPr marL="2310287" algn="l" defTabSz="1155144" rtl="0" eaLnBrk="1" latinLnBrk="0" hangingPunct="1">
                        <a:defRPr sz="2350" kern="1200">
                          <a:solidFill>
                            <a:schemeClr val="tx1"/>
                          </a:solidFill>
                          <a:latin typeface="Calibri" panose="020F0502020204030204"/>
                        </a:defRPr>
                      </a:lvl5pPr>
                      <a:lvl6pPr marL="2887859" algn="l" defTabSz="1155144" rtl="0" eaLnBrk="1" latinLnBrk="0" hangingPunct="1">
                        <a:defRPr sz="2350" kern="1200">
                          <a:solidFill>
                            <a:schemeClr val="tx1"/>
                          </a:solidFill>
                          <a:latin typeface="Calibri" panose="020F0502020204030204"/>
                        </a:defRPr>
                      </a:lvl6pPr>
                      <a:lvl7pPr marL="3465431" algn="l" defTabSz="1155144" rtl="0" eaLnBrk="1" latinLnBrk="0" hangingPunct="1">
                        <a:defRPr sz="2350" kern="1200">
                          <a:solidFill>
                            <a:schemeClr val="tx1"/>
                          </a:solidFill>
                          <a:latin typeface="Calibri" panose="020F0502020204030204"/>
                        </a:defRPr>
                      </a:lvl7pPr>
                      <a:lvl8pPr marL="4043002" algn="l" defTabSz="1155144" rtl="0" eaLnBrk="1" latinLnBrk="0" hangingPunct="1">
                        <a:defRPr sz="2350" kern="1200">
                          <a:solidFill>
                            <a:schemeClr val="tx1"/>
                          </a:solidFill>
                          <a:latin typeface="Calibri" panose="020F0502020204030204"/>
                        </a:defRPr>
                      </a:lvl8pPr>
                      <a:lvl9pPr marL="4620575" algn="l" defTabSz="1155144" rtl="0" eaLnBrk="1" latinLnBrk="0" hangingPunct="1">
                        <a:defRPr sz="2350" kern="1200">
                          <a:solidFill>
                            <a:schemeClr val="tx1"/>
                          </a:solidFill>
                          <a:latin typeface="Calibri" panose="020F0502020204030204"/>
                        </a:defRPr>
                      </a:lvl9pPr>
                    </a:lstStyle>
                    <a:p>
                      <a:pPr algn="ctr" fontAlgn="ctr"/>
                      <a:r>
                        <a:rPr lang="en-US" sz="1800" b="0" i="0" u="none" strike="noStrike" dirty="0">
                          <a:solidFill>
                            <a:srgbClr val="000000"/>
                          </a:solidFill>
                          <a:effectLst/>
                          <a:latin typeface="Calibri" panose="020F0502020204030204" pitchFamily="34" charset="0"/>
                          <a:cs typeface="Calibri" panose="020F0502020204030204" pitchFamily="34" charset="0"/>
                        </a:rPr>
                        <a:t>10 (31.25%)</a:t>
                      </a:r>
                    </a:p>
                  </a:txBody>
                  <a:tcPr marL="7419" marR="7419" marT="7419" marB="0" anchor="ctr">
                    <a:lnL>
                      <a:noFill/>
                    </a:lnL>
                    <a:lnR>
                      <a:noFill/>
                    </a:lnR>
                    <a:lnT>
                      <a:noFill/>
                    </a:lnT>
                    <a:lnB>
                      <a:noFill/>
                    </a:lnB>
                    <a:lnTlToBr w="12700" cmpd="sng">
                      <a:noFill/>
                      <a:prstDash val="solid"/>
                    </a:lnTlToBr>
                    <a:lnBlToTr w="12700" cmpd="sng">
                      <a:noFill/>
                      <a:prstDash val="solid"/>
                    </a:lnBlToTr>
                    <a:solidFill>
                      <a:sysClr val="window" lastClr="FFFFFF">
                        <a:alpha val="50000"/>
                      </a:sysClr>
                    </a:solidFill>
                  </a:tcPr>
                </a:tc>
                <a:extLst>
                  <a:ext uri="{0D108BD9-81ED-4DB2-BD59-A6C34878D82A}">
                    <a16:rowId xmlns:a16="http://schemas.microsoft.com/office/drawing/2014/main" val="766398233"/>
                  </a:ext>
                </a:extLst>
              </a:tr>
              <a:tr h="207758">
                <a:tc>
                  <a:txBody>
                    <a:bodyPr/>
                    <a:lstStyle>
                      <a:lvl1pPr marL="0" algn="l" defTabSz="1155144" rtl="0" eaLnBrk="1" latinLnBrk="0" hangingPunct="1">
                        <a:defRPr sz="2350" kern="1200">
                          <a:solidFill>
                            <a:schemeClr val="tx1"/>
                          </a:solidFill>
                          <a:latin typeface="Calibri" panose="020F0502020204030204"/>
                        </a:defRPr>
                      </a:lvl1pPr>
                      <a:lvl2pPr marL="577571" algn="l" defTabSz="1155144" rtl="0" eaLnBrk="1" latinLnBrk="0" hangingPunct="1">
                        <a:defRPr sz="2350" kern="1200">
                          <a:solidFill>
                            <a:schemeClr val="tx1"/>
                          </a:solidFill>
                          <a:latin typeface="Calibri" panose="020F0502020204030204"/>
                        </a:defRPr>
                      </a:lvl2pPr>
                      <a:lvl3pPr marL="1155144" algn="l" defTabSz="1155144" rtl="0" eaLnBrk="1" latinLnBrk="0" hangingPunct="1">
                        <a:defRPr sz="2350" kern="1200">
                          <a:solidFill>
                            <a:schemeClr val="tx1"/>
                          </a:solidFill>
                          <a:latin typeface="Calibri" panose="020F0502020204030204"/>
                        </a:defRPr>
                      </a:lvl3pPr>
                      <a:lvl4pPr marL="1732715" algn="l" defTabSz="1155144" rtl="0" eaLnBrk="1" latinLnBrk="0" hangingPunct="1">
                        <a:defRPr sz="2350" kern="1200">
                          <a:solidFill>
                            <a:schemeClr val="tx1"/>
                          </a:solidFill>
                          <a:latin typeface="Calibri" panose="020F0502020204030204"/>
                        </a:defRPr>
                      </a:lvl4pPr>
                      <a:lvl5pPr marL="2310287" algn="l" defTabSz="1155144" rtl="0" eaLnBrk="1" latinLnBrk="0" hangingPunct="1">
                        <a:defRPr sz="2350" kern="1200">
                          <a:solidFill>
                            <a:schemeClr val="tx1"/>
                          </a:solidFill>
                          <a:latin typeface="Calibri" panose="020F0502020204030204"/>
                        </a:defRPr>
                      </a:lvl5pPr>
                      <a:lvl6pPr marL="2887859" algn="l" defTabSz="1155144" rtl="0" eaLnBrk="1" latinLnBrk="0" hangingPunct="1">
                        <a:defRPr sz="2350" kern="1200">
                          <a:solidFill>
                            <a:schemeClr val="tx1"/>
                          </a:solidFill>
                          <a:latin typeface="Calibri" panose="020F0502020204030204"/>
                        </a:defRPr>
                      </a:lvl6pPr>
                      <a:lvl7pPr marL="3465431" algn="l" defTabSz="1155144" rtl="0" eaLnBrk="1" latinLnBrk="0" hangingPunct="1">
                        <a:defRPr sz="2350" kern="1200">
                          <a:solidFill>
                            <a:schemeClr val="tx1"/>
                          </a:solidFill>
                          <a:latin typeface="Calibri" panose="020F0502020204030204"/>
                        </a:defRPr>
                      </a:lvl7pPr>
                      <a:lvl8pPr marL="4043002" algn="l" defTabSz="1155144" rtl="0" eaLnBrk="1" latinLnBrk="0" hangingPunct="1">
                        <a:defRPr sz="2350" kern="1200">
                          <a:solidFill>
                            <a:schemeClr val="tx1"/>
                          </a:solidFill>
                          <a:latin typeface="Calibri" panose="020F0502020204030204"/>
                        </a:defRPr>
                      </a:lvl8pPr>
                      <a:lvl9pPr marL="4620575" algn="l" defTabSz="1155144" rtl="0" eaLnBrk="1" latinLnBrk="0" hangingPunct="1">
                        <a:defRPr sz="2350" kern="1200">
                          <a:solidFill>
                            <a:schemeClr val="tx1"/>
                          </a:solidFill>
                          <a:latin typeface="Calibri" panose="020F0502020204030204"/>
                        </a:defRPr>
                      </a:lvl9pPr>
                    </a:lstStyle>
                    <a:p>
                      <a:pPr algn="r" fontAlgn="ctr"/>
                      <a:r>
                        <a:rPr lang="en-US" sz="1800" b="1" i="0" u="none" strike="noStrike" dirty="0">
                          <a:solidFill>
                            <a:schemeClr val="accent4">
                              <a:lumMod val="75000"/>
                            </a:schemeClr>
                          </a:solidFill>
                          <a:effectLst/>
                          <a:latin typeface="Calibri" panose="020F0502020204030204" pitchFamily="34" charset="0"/>
                          <a:cs typeface="Calibri" panose="020F0502020204030204" pitchFamily="34" charset="0"/>
                        </a:rPr>
                        <a:t>Survived</a:t>
                      </a:r>
                    </a:p>
                  </a:txBody>
                  <a:tcPr marL="7419" marR="7419" marT="7419" marB="0" anchor="ctr">
                    <a:lnL>
                      <a:noFill/>
                    </a:lnL>
                    <a:lnR>
                      <a:noFill/>
                    </a:lnR>
                    <a:lnT>
                      <a:noFill/>
                    </a:lnT>
                    <a:lnB>
                      <a:noFill/>
                    </a:lnB>
                    <a:lnTlToBr w="12700" cmpd="sng">
                      <a:noFill/>
                      <a:prstDash val="solid"/>
                    </a:lnTlToBr>
                    <a:lnBlToTr w="12700" cmpd="sng">
                      <a:noFill/>
                      <a:prstDash val="solid"/>
                    </a:lnBlToTr>
                    <a:solidFill>
                      <a:sysClr val="window" lastClr="FFFFFF">
                        <a:alpha val="50000"/>
                      </a:sysClr>
                    </a:solidFill>
                  </a:tcPr>
                </a:tc>
                <a:tc>
                  <a:txBody>
                    <a:bodyPr/>
                    <a:lstStyle>
                      <a:lvl1pPr marL="0" algn="l" defTabSz="1155144" rtl="0" eaLnBrk="1" latinLnBrk="0" hangingPunct="1">
                        <a:defRPr sz="2350" kern="1200">
                          <a:solidFill>
                            <a:schemeClr val="tx1"/>
                          </a:solidFill>
                          <a:latin typeface="Calibri" panose="020F0502020204030204"/>
                        </a:defRPr>
                      </a:lvl1pPr>
                      <a:lvl2pPr marL="577571" algn="l" defTabSz="1155144" rtl="0" eaLnBrk="1" latinLnBrk="0" hangingPunct="1">
                        <a:defRPr sz="2350" kern="1200">
                          <a:solidFill>
                            <a:schemeClr val="tx1"/>
                          </a:solidFill>
                          <a:latin typeface="Calibri" panose="020F0502020204030204"/>
                        </a:defRPr>
                      </a:lvl2pPr>
                      <a:lvl3pPr marL="1155144" algn="l" defTabSz="1155144" rtl="0" eaLnBrk="1" latinLnBrk="0" hangingPunct="1">
                        <a:defRPr sz="2350" kern="1200">
                          <a:solidFill>
                            <a:schemeClr val="tx1"/>
                          </a:solidFill>
                          <a:latin typeface="Calibri" panose="020F0502020204030204"/>
                        </a:defRPr>
                      </a:lvl3pPr>
                      <a:lvl4pPr marL="1732715" algn="l" defTabSz="1155144" rtl="0" eaLnBrk="1" latinLnBrk="0" hangingPunct="1">
                        <a:defRPr sz="2350" kern="1200">
                          <a:solidFill>
                            <a:schemeClr val="tx1"/>
                          </a:solidFill>
                          <a:latin typeface="Calibri" panose="020F0502020204030204"/>
                        </a:defRPr>
                      </a:lvl4pPr>
                      <a:lvl5pPr marL="2310287" algn="l" defTabSz="1155144" rtl="0" eaLnBrk="1" latinLnBrk="0" hangingPunct="1">
                        <a:defRPr sz="2350" kern="1200">
                          <a:solidFill>
                            <a:schemeClr val="tx1"/>
                          </a:solidFill>
                          <a:latin typeface="Calibri" panose="020F0502020204030204"/>
                        </a:defRPr>
                      </a:lvl5pPr>
                      <a:lvl6pPr marL="2887859" algn="l" defTabSz="1155144" rtl="0" eaLnBrk="1" latinLnBrk="0" hangingPunct="1">
                        <a:defRPr sz="2350" kern="1200">
                          <a:solidFill>
                            <a:schemeClr val="tx1"/>
                          </a:solidFill>
                          <a:latin typeface="Calibri" panose="020F0502020204030204"/>
                        </a:defRPr>
                      </a:lvl6pPr>
                      <a:lvl7pPr marL="3465431" algn="l" defTabSz="1155144" rtl="0" eaLnBrk="1" latinLnBrk="0" hangingPunct="1">
                        <a:defRPr sz="2350" kern="1200">
                          <a:solidFill>
                            <a:schemeClr val="tx1"/>
                          </a:solidFill>
                          <a:latin typeface="Calibri" panose="020F0502020204030204"/>
                        </a:defRPr>
                      </a:lvl7pPr>
                      <a:lvl8pPr marL="4043002" algn="l" defTabSz="1155144" rtl="0" eaLnBrk="1" latinLnBrk="0" hangingPunct="1">
                        <a:defRPr sz="2350" kern="1200">
                          <a:solidFill>
                            <a:schemeClr val="tx1"/>
                          </a:solidFill>
                          <a:latin typeface="Calibri" panose="020F0502020204030204"/>
                        </a:defRPr>
                      </a:lvl8pPr>
                      <a:lvl9pPr marL="4620575" algn="l" defTabSz="1155144" rtl="0" eaLnBrk="1" latinLnBrk="0" hangingPunct="1">
                        <a:defRPr sz="2350" kern="1200">
                          <a:solidFill>
                            <a:schemeClr val="tx1"/>
                          </a:solidFill>
                          <a:latin typeface="Calibri" panose="020F0502020204030204"/>
                        </a:defRPr>
                      </a:lvl9pPr>
                    </a:lstStyle>
                    <a:p>
                      <a:pPr algn="ctr" fontAlgn="ctr"/>
                      <a:r>
                        <a:rPr lang="en-US" sz="1800" b="0" i="0" u="none" strike="noStrike" dirty="0">
                          <a:solidFill>
                            <a:srgbClr val="000000"/>
                          </a:solidFill>
                          <a:effectLst/>
                          <a:latin typeface="Calibri" panose="020F0502020204030204" pitchFamily="34" charset="0"/>
                          <a:cs typeface="Calibri" panose="020F0502020204030204" pitchFamily="34" charset="0"/>
                        </a:rPr>
                        <a:t>15 (46.87%)</a:t>
                      </a:r>
                    </a:p>
                  </a:txBody>
                  <a:tcPr marL="7419" marR="7419" marT="7419" marB="0" anchor="ctr">
                    <a:lnL>
                      <a:noFill/>
                    </a:lnL>
                    <a:lnR>
                      <a:noFill/>
                    </a:lnR>
                    <a:lnT>
                      <a:noFill/>
                    </a:lnT>
                    <a:lnB>
                      <a:noFill/>
                    </a:lnB>
                    <a:lnTlToBr w="12700" cmpd="sng">
                      <a:noFill/>
                      <a:prstDash val="solid"/>
                    </a:lnTlToBr>
                    <a:lnBlToTr w="12700" cmpd="sng">
                      <a:noFill/>
                      <a:prstDash val="solid"/>
                    </a:lnBlToTr>
                    <a:solidFill>
                      <a:sysClr val="window" lastClr="FFFFFF">
                        <a:alpha val="50000"/>
                      </a:sysClr>
                    </a:solidFill>
                  </a:tcPr>
                </a:tc>
                <a:extLst>
                  <a:ext uri="{0D108BD9-81ED-4DB2-BD59-A6C34878D82A}">
                    <a16:rowId xmlns:a16="http://schemas.microsoft.com/office/drawing/2014/main" val="3214976987"/>
                  </a:ext>
                </a:extLst>
              </a:tr>
              <a:tr h="207758">
                <a:tc>
                  <a:txBody>
                    <a:bodyPr/>
                    <a:lstStyle>
                      <a:lvl1pPr marL="0" algn="l" defTabSz="1155144" rtl="0" eaLnBrk="1" latinLnBrk="0" hangingPunct="1">
                        <a:defRPr sz="2350" kern="1200">
                          <a:solidFill>
                            <a:schemeClr val="tx1"/>
                          </a:solidFill>
                          <a:latin typeface="Calibri" panose="020F0502020204030204"/>
                        </a:defRPr>
                      </a:lvl1pPr>
                      <a:lvl2pPr marL="577571" algn="l" defTabSz="1155144" rtl="0" eaLnBrk="1" latinLnBrk="0" hangingPunct="1">
                        <a:defRPr sz="2350" kern="1200">
                          <a:solidFill>
                            <a:schemeClr val="tx1"/>
                          </a:solidFill>
                          <a:latin typeface="Calibri" panose="020F0502020204030204"/>
                        </a:defRPr>
                      </a:lvl2pPr>
                      <a:lvl3pPr marL="1155144" algn="l" defTabSz="1155144" rtl="0" eaLnBrk="1" latinLnBrk="0" hangingPunct="1">
                        <a:defRPr sz="2350" kern="1200">
                          <a:solidFill>
                            <a:schemeClr val="tx1"/>
                          </a:solidFill>
                          <a:latin typeface="Calibri" panose="020F0502020204030204"/>
                        </a:defRPr>
                      </a:lvl3pPr>
                      <a:lvl4pPr marL="1732715" algn="l" defTabSz="1155144" rtl="0" eaLnBrk="1" latinLnBrk="0" hangingPunct="1">
                        <a:defRPr sz="2350" kern="1200">
                          <a:solidFill>
                            <a:schemeClr val="tx1"/>
                          </a:solidFill>
                          <a:latin typeface="Calibri" panose="020F0502020204030204"/>
                        </a:defRPr>
                      </a:lvl4pPr>
                      <a:lvl5pPr marL="2310287" algn="l" defTabSz="1155144" rtl="0" eaLnBrk="1" latinLnBrk="0" hangingPunct="1">
                        <a:defRPr sz="2350" kern="1200">
                          <a:solidFill>
                            <a:schemeClr val="tx1"/>
                          </a:solidFill>
                          <a:latin typeface="Calibri" panose="020F0502020204030204"/>
                        </a:defRPr>
                      </a:lvl5pPr>
                      <a:lvl6pPr marL="2887859" algn="l" defTabSz="1155144" rtl="0" eaLnBrk="1" latinLnBrk="0" hangingPunct="1">
                        <a:defRPr sz="2350" kern="1200">
                          <a:solidFill>
                            <a:schemeClr val="tx1"/>
                          </a:solidFill>
                          <a:latin typeface="Calibri" panose="020F0502020204030204"/>
                        </a:defRPr>
                      </a:lvl6pPr>
                      <a:lvl7pPr marL="3465431" algn="l" defTabSz="1155144" rtl="0" eaLnBrk="1" latinLnBrk="0" hangingPunct="1">
                        <a:defRPr sz="2350" kern="1200">
                          <a:solidFill>
                            <a:schemeClr val="tx1"/>
                          </a:solidFill>
                          <a:latin typeface="Calibri" panose="020F0502020204030204"/>
                        </a:defRPr>
                      </a:lvl7pPr>
                      <a:lvl8pPr marL="4043002" algn="l" defTabSz="1155144" rtl="0" eaLnBrk="1" latinLnBrk="0" hangingPunct="1">
                        <a:defRPr sz="2350" kern="1200">
                          <a:solidFill>
                            <a:schemeClr val="tx1"/>
                          </a:solidFill>
                          <a:latin typeface="Calibri" panose="020F0502020204030204"/>
                        </a:defRPr>
                      </a:lvl8pPr>
                      <a:lvl9pPr marL="4620575" algn="l" defTabSz="1155144" rtl="0" eaLnBrk="1" latinLnBrk="0" hangingPunct="1">
                        <a:defRPr sz="2350" kern="1200">
                          <a:solidFill>
                            <a:schemeClr val="tx1"/>
                          </a:solidFill>
                          <a:latin typeface="Calibri" panose="020F0502020204030204"/>
                        </a:defRPr>
                      </a:lvl9pPr>
                    </a:lstStyle>
                    <a:p>
                      <a:pPr algn="r" fontAlgn="ctr"/>
                      <a:r>
                        <a:rPr lang="en-US" sz="1800" b="0" i="0" u="none" strike="noStrike" dirty="0">
                          <a:solidFill>
                            <a:srgbClr val="000000"/>
                          </a:solidFill>
                          <a:effectLst/>
                          <a:latin typeface="Calibri" panose="020F0502020204030204" pitchFamily="34" charset="0"/>
                          <a:cs typeface="Calibri" panose="020F0502020204030204" pitchFamily="34" charset="0"/>
                        </a:rPr>
                        <a:t>Unspecified</a:t>
                      </a:r>
                    </a:p>
                  </a:txBody>
                  <a:tcPr marL="7419" marR="7419" marT="7419" marB="0" anchor="ctr">
                    <a:lnL>
                      <a:noFill/>
                    </a:lnL>
                    <a:lnR>
                      <a:noFill/>
                    </a:lnR>
                    <a:lnT>
                      <a:noFill/>
                    </a:lnT>
                    <a:lnB>
                      <a:noFill/>
                    </a:lnB>
                    <a:lnTlToBr w="12700" cmpd="sng">
                      <a:noFill/>
                      <a:prstDash val="solid"/>
                    </a:lnTlToBr>
                    <a:lnBlToTr w="12700" cmpd="sng">
                      <a:noFill/>
                      <a:prstDash val="solid"/>
                    </a:lnBlToTr>
                    <a:solidFill>
                      <a:sysClr val="window" lastClr="FFFFFF">
                        <a:alpha val="50000"/>
                      </a:sysClr>
                    </a:solidFill>
                  </a:tcPr>
                </a:tc>
                <a:tc>
                  <a:txBody>
                    <a:bodyPr/>
                    <a:lstStyle>
                      <a:lvl1pPr marL="0" algn="l" defTabSz="1155144" rtl="0" eaLnBrk="1" latinLnBrk="0" hangingPunct="1">
                        <a:defRPr sz="2350" kern="1200">
                          <a:solidFill>
                            <a:schemeClr val="tx1"/>
                          </a:solidFill>
                          <a:latin typeface="Calibri" panose="020F0502020204030204"/>
                        </a:defRPr>
                      </a:lvl1pPr>
                      <a:lvl2pPr marL="577571" algn="l" defTabSz="1155144" rtl="0" eaLnBrk="1" latinLnBrk="0" hangingPunct="1">
                        <a:defRPr sz="2350" kern="1200">
                          <a:solidFill>
                            <a:schemeClr val="tx1"/>
                          </a:solidFill>
                          <a:latin typeface="Calibri" panose="020F0502020204030204"/>
                        </a:defRPr>
                      </a:lvl2pPr>
                      <a:lvl3pPr marL="1155144" algn="l" defTabSz="1155144" rtl="0" eaLnBrk="1" latinLnBrk="0" hangingPunct="1">
                        <a:defRPr sz="2350" kern="1200">
                          <a:solidFill>
                            <a:schemeClr val="tx1"/>
                          </a:solidFill>
                          <a:latin typeface="Calibri" panose="020F0502020204030204"/>
                        </a:defRPr>
                      </a:lvl3pPr>
                      <a:lvl4pPr marL="1732715" algn="l" defTabSz="1155144" rtl="0" eaLnBrk="1" latinLnBrk="0" hangingPunct="1">
                        <a:defRPr sz="2350" kern="1200">
                          <a:solidFill>
                            <a:schemeClr val="tx1"/>
                          </a:solidFill>
                          <a:latin typeface="Calibri" panose="020F0502020204030204"/>
                        </a:defRPr>
                      </a:lvl4pPr>
                      <a:lvl5pPr marL="2310287" algn="l" defTabSz="1155144" rtl="0" eaLnBrk="1" latinLnBrk="0" hangingPunct="1">
                        <a:defRPr sz="2350" kern="1200">
                          <a:solidFill>
                            <a:schemeClr val="tx1"/>
                          </a:solidFill>
                          <a:latin typeface="Calibri" panose="020F0502020204030204"/>
                        </a:defRPr>
                      </a:lvl5pPr>
                      <a:lvl6pPr marL="2887859" algn="l" defTabSz="1155144" rtl="0" eaLnBrk="1" latinLnBrk="0" hangingPunct="1">
                        <a:defRPr sz="2350" kern="1200">
                          <a:solidFill>
                            <a:schemeClr val="tx1"/>
                          </a:solidFill>
                          <a:latin typeface="Calibri" panose="020F0502020204030204"/>
                        </a:defRPr>
                      </a:lvl6pPr>
                      <a:lvl7pPr marL="3465431" algn="l" defTabSz="1155144" rtl="0" eaLnBrk="1" latinLnBrk="0" hangingPunct="1">
                        <a:defRPr sz="2350" kern="1200">
                          <a:solidFill>
                            <a:schemeClr val="tx1"/>
                          </a:solidFill>
                          <a:latin typeface="Calibri" panose="020F0502020204030204"/>
                        </a:defRPr>
                      </a:lvl7pPr>
                      <a:lvl8pPr marL="4043002" algn="l" defTabSz="1155144" rtl="0" eaLnBrk="1" latinLnBrk="0" hangingPunct="1">
                        <a:defRPr sz="2350" kern="1200">
                          <a:solidFill>
                            <a:schemeClr val="tx1"/>
                          </a:solidFill>
                          <a:latin typeface="Calibri" panose="020F0502020204030204"/>
                        </a:defRPr>
                      </a:lvl8pPr>
                      <a:lvl9pPr marL="4620575" algn="l" defTabSz="1155144" rtl="0" eaLnBrk="1" latinLnBrk="0" hangingPunct="1">
                        <a:defRPr sz="2350" kern="1200">
                          <a:solidFill>
                            <a:schemeClr val="tx1"/>
                          </a:solidFill>
                          <a:latin typeface="Calibri" panose="020F0502020204030204"/>
                        </a:defRPr>
                      </a:lvl9pPr>
                    </a:lstStyle>
                    <a:p>
                      <a:pPr algn="ctr" fontAlgn="ctr"/>
                      <a:r>
                        <a:rPr lang="en-US" sz="1800" b="0" i="0" u="none" strike="noStrike" dirty="0">
                          <a:solidFill>
                            <a:srgbClr val="000000"/>
                          </a:solidFill>
                          <a:effectLst/>
                          <a:latin typeface="Calibri" panose="020F0502020204030204" pitchFamily="34" charset="0"/>
                          <a:cs typeface="Calibri" panose="020F0502020204030204" pitchFamily="34" charset="0"/>
                        </a:rPr>
                        <a:t>7 (21.88%)</a:t>
                      </a:r>
                    </a:p>
                  </a:txBody>
                  <a:tcPr marL="7419" marR="7419" marT="7419" marB="0" anchor="ctr">
                    <a:lnL>
                      <a:noFill/>
                    </a:lnL>
                    <a:lnR>
                      <a:noFill/>
                    </a:lnR>
                    <a:lnT>
                      <a:noFill/>
                    </a:lnT>
                    <a:lnB>
                      <a:noFill/>
                    </a:lnB>
                    <a:lnTlToBr w="12700" cmpd="sng">
                      <a:noFill/>
                      <a:prstDash val="solid"/>
                    </a:lnTlToBr>
                    <a:lnBlToTr w="12700" cmpd="sng">
                      <a:noFill/>
                      <a:prstDash val="solid"/>
                    </a:lnBlToTr>
                    <a:solidFill>
                      <a:sysClr val="window" lastClr="FFFFFF">
                        <a:alpha val="50000"/>
                      </a:sysClr>
                    </a:solidFill>
                  </a:tcPr>
                </a:tc>
                <a:extLst>
                  <a:ext uri="{0D108BD9-81ED-4DB2-BD59-A6C34878D82A}">
                    <a16:rowId xmlns:a16="http://schemas.microsoft.com/office/drawing/2014/main" val="873869743"/>
                  </a:ext>
                </a:extLst>
              </a:tr>
              <a:tr h="207758">
                <a:tc>
                  <a:txBody>
                    <a:bodyPr/>
                    <a:lstStyle>
                      <a:lvl1pPr marL="0" algn="l" defTabSz="1155144" rtl="0" eaLnBrk="1" latinLnBrk="0" hangingPunct="1">
                        <a:defRPr sz="2350" kern="1200">
                          <a:solidFill>
                            <a:schemeClr val="tx1"/>
                          </a:solidFill>
                          <a:latin typeface="Calibri" panose="020F0502020204030204"/>
                        </a:defRPr>
                      </a:lvl1pPr>
                      <a:lvl2pPr marL="577571" algn="l" defTabSz="1155144" rtl="0" eaLnBrk="1" latinLnBrk="0" hangingPunct="1">
                        <a:defRPr sz="2350" kern="1200">
                          <a:solidFill>
                            <a:schemeClr val="tx1"/>
                          </a:solidFill>
                          <a:latin typeface="Calibri" panose="020F0502020204030204"/>
                        </a:defRPr>
                      </a:lvl2pPr>
                      <a:lvl3pPr marL="1155144" algn="l" defTabSz="1155144" rtl="0" eaLnBrk="1" latinLnBrk="0" hangingPunct="1">
                        <a:defRPr sz="2350" kern="1200">
                          <a:solidFill>
                            <a:schemeClr val="tx1"/>
                          </a:solidFill>
                          <a:latin typeface="Calibri" panose="020F0502020204030204"/>
                        </a:defRPr>
                      </a:lvl3pPr>
                      <a:lvl4pPr marL="1732715" algn="l" defTabSz="1155144" rtl="0" eaLnBrk="1" latinLnBrk="0" hangingPunct="1">
                        <a:defRPr sz="2350" kern="1200">
                          <a:solidFill>
                            <a:schemeClr val="tx1"/>
                          </a:solidFill>
                          <a:latin typeface="Calibri" panose="020F0502020204030204"/>
                        </a:defRPr>
                      </a:lvl4pPr>
                      <a:lvl5pPr marL="2310287" algn="l" defTabSz="1155144" rtl="0" eaLnBrk="1" latinLnBrk="0" hangingPunct="1">
                        <a:defRPr sz="2350" kern="1200">
                          <a:solidFill>
                            <a:schemeClr val="tx1"/>
                          </a:solidFill>
                          <a:latin typeface="Calibri" panose="020F0502020204030204"/>
                        </a:defRPr>
                      </a:lvl5pPr>
                      <a:lvl6pPr marL="2887859" algn="l" defTabSz="1155144" rtl="0" eaLnBrk="1" latinLnBrk="0" hangingPunct="1">
                        <a:defRPr sz="2350" kern="1200">
                          <a:solidFill>
                            <a:schemeClr val="tx1"/>
                          </a:solidFill>
                          <a:latin typeface="Calibri" panose="020F0502020204030204"/>
                        </a:defRPr>
                      </a:lvl6pPr>
                      <a:lvl7pPr marL="3465431" algn="l" defTabSz="1155144" rtl="0" eaLnBrk="1" latinLnBrk="0" hangingPunct="1">
                        <a:defRPr sz="2350" kern="1200">
                          <a:solidFill>
                            <a:schemeClr val="tx1"/>
                          </a:solidFill>
                          <a:latin typeface="Calibri" panose="020F0502020204030204"/>
                        </a:defRPr>
                      </a:lvl7pPr>
                      <a:lvl8pPr marL="4043002" algn="l" defTabSz="1155144" rtl="0" eaLnBrk="1" latinLnBrk="0" hangingPunct="1">
                        <a:defRPr sz="2350" kern="1200">
                          <a:solidFill>
                            <a:schemeClr val="tx1"/>
                          </a:solidFill>
                          <a:latin typeface="Calibri" panose="020F0502020204030204"/>
                        </a:defRPr>
                      </a:lvl8pPr>
                      <a:lvl9pPr marL="4620575" algn="l" defTabSz="1155144" rtl="0" eaLnBrk="1" latinLnBrk="0" hangingPunct="1">
                        <a:defRPr sz="2350" kern="1200">
                          <a:solidFill>
                            <a:schemeClr val="tx1"/>
                          </a:solidFill>
                          <a:latin typeface="Calibri" panose="020F0502020204030204"/>
                        </a:defRPr>
                      </a:lvl9pPr>
                    </a:lstStyle>
                    <a:p>
                      <a:pPr algn="l" fontAlgn="ctr"/>
                      <a:r>
                        <a:rPr lang="en-US" sz="1800" b="1" i="0" u="none" strike="noStrike" dirty="0">
                          <a:solidFill>
                            <a:srgbClr val="000000"/>
                          </a:solidFill>
                          <a:effectLst/>
                          <a:latin typeface="Calibri" panose="020F0502020204030204" pitchFamily="34" charset="0"/>
                          <a:cs typeface="Calibri" panose="020F0502020204030204" pitchFamily="34" charset="0"/>
                        </a:rPr>
                        <a:t>Cough </a:t>
                      </a:r>
                    </a:p>
                  </a:txBody>
                  <a:tcPr marL="7419" marR="7419" marT="7419" marB="0" anchor="ctr">
                    <a:lnL>
                      <a:noFill/>
                    </a:lnL>
                    <a:lnR>
                      <a:noFill/>
                    </a:lnR>
                    <a:lnT>
                      <a:noFill/>
                    </a:lnT>
                    <a:lnB>
                      <a:noFill/>
                    </a:lnB>
                    <a:lnTlToBr w="12700" cmpd="sng">
                      <a:noFill/>
                      <a:prstDash val="solid"/>
                    </a:lnTlToBr>
                    <a:lnBlToTr w="12700" cmpd="sng">
                      <a:noFill/>
                      <a:prstDash val="solid"/>
                    </a:lnBlToTr>
                    <a:solidFill>
                      <a:sysClr val="window" lastClr="FFFFFF">
                        <a:alpha val="50000"/>
                      </a:sysClr>
                    </a:solidFill>
                  </a:tcPr>
                </a:tc>
                <a:tc>
                  <a:txBody>
                    <a:bodyPr/>
                    <a:lstStyle>
                      <a:lvl1pPr marL="0" algn="l" defTabSz="1155144" rtl="0" eaLnBrk="1" latinLnBrk="0" hangingPunct="1">
                        <a:defRPr sz="2350" kern="1200">
                          <a:solidFill>
                            <a:schemeClr val="tx1"/>
                          </a:solidFill>
                          <a:latin typeface="Calibri" panose="020F0502020204030204"/>
                        </a:defRPr>
                      </a:lvl1pPr>
                      <a:lvl2pPr marL="577571" algn="l" defTabSz="1155144" rtl="0" eaLnBrk="1" latinLnBrk="0" hangingPunct="1">
                        <a:defRPr sz="2350" kern="1200">
                          <a:solidFill>
                            <a:schemeClr val="tx1"/>
                          </a:solidFill>
                          <a:latin typeface="Calibri" panose="020F0502020204030204"/>
                        </a:defRPr>
                      </a:lvl2pPr>
                      <a:lvl3pPr marL="1155144" algn="l" defTabSz="1155144" rtl="0" eaLnBrk="1" latinLnBrk="0" hangingPunct="1">
                        <a:defRPr sz="2350" kern="1200">
                          <a:solidFill>
                            <a:schemeClr val="tx1"/>
                          </a:solidFill>
                          <a:latin typeface="Calibri" panose="020F0502020204030204"/>
                        </a:defRPr>
                      </a:lvl3pPr>
                      <a:lvl4pPr marL="1732715" algn="l" defTabSz="1155144" rtl="0" eaLnBrk="1" latinLnBrk="0" hangingPunct="1">
                        <a:defRPr sz="2350" kern="1200">
                          <a:solidFill>
                            <a:schemeClr val="tx1"/>
                          </a:solidFill>
                          <a:latin typeface="Calibri" panose="020F0502020204030204"/>
                        </a:defRPr>
                      </a:lvl4pPr>
                      <a:lvl5pPr marL="2310287" algn="l" defTabSz="1155144" rtl="0" eaLnBrk="1" latinLnBrk="0" hangingPunct="1">
                        <a:defRPr sz="2350" kern="1200">
                          <a:solidFill>
                            <a:schemeClr val="tx1"/>
                          </a:solidFill>
                          <a:latin typeface="Calibri" panose="020F0502020204030204"/>
                        </a:defRPr>
                      </a:lvl5pPr>
                      <a:lvl6pPr marL="2887859" algn="l" defTabSz="1155144" rtl="0" eaLnBrk="1" latinLnBrk="0" hangingPunct="1">
                        <a:defRPr sz="2350" kern="1200">
                          <a:solidFill>
                            <a:schemeClr val="tx1"/>
                          </a:solidFill>
                          <a:latin typeface="Calibri" panose="020F0502020204030204"/>
                        </a:defRPr>
                      </a:lvl6pPr>
                      <a:lvl7pPr marL="3465431" algn="l" defTabSz="1155144" rtl="0" eaLnBrk="1" latinLnBrk="0" hangingPunct="1">
                        <a:defRPr sz="2350" kern="1200">
                          <a:solidFill>
                            <a:schemeClr val="tx1"/>
                          </a:solidFill>
                          <a:latin typeface="Calibri" panose="020F0502020204030204"/>
                        </a:defRPr>
                      </a:lvl7pPr>
                      <a:lvl8pPr marL="4043002" algn="l" defTabSz="1155144" rtl="0" eaLnBrk="1" latinLnBrk="0" hangingPunct="1">
                        <a:defRPr sz="2350" kern="1200">
                          <a:solidFill>
                            <a:schemeClr val="tx1"/>
                          </a:solidFill>
                          <a:latin typeface="Calibri" panose="020F0502020204030204"/>
                        </a:defRPr>
                      </a:lvl8pPr>
                      <a:lvl9pPr marL="4620575" algn="l" defTabSz="1155144" rtl="0" eaLnBrk="1" latinLnBrk="0" hangingPunct="1">
                        <a:defRPr sz="2350" kern="1200">
                          <a:solidFill>
                            <a:schemeClr val="tx1"/>
                          </a:solidFill>
                          <a:latin typeface="Calibri" panose="020F0502020204030204"/>
                        </a:defRPr>
                      </a:lvl9pPr>
                    </a:lstStyle>
                    <a:p>
                      <a:pPr algn="ctr" fontAlgn="ctr"/>
                      <a:r>
                        <a:rPr lang="en-US" sz="1800" b="0" i="0" u="none" strike="noStrike" dirty="0">
                          <a:solidFill>
                            <a:srgbClr val="000000"/>
                          </a:solidFill>
                          <a:effectLst/>
                          <a:latin typeface="Calibri" panose="020F0502020204030204" pitchFamily="34" charset="0"/>
                          <a:cs typeface="Calibri" panose="020F0502020204030204" pitchFamily="34" charset="0"/>
                        </a:rPr>
                        <a:t> </a:t>
                      </a:r>
                      <a:endParaRPr lang="en-US" sz="1800" b="1" i="0" u="none" strike="noStrike" dirty="0">
                        <a:solidFill>
                          <a:srgbClr val="000000"/>
                        </a:solidFill>
                        <a:effectLst/>
                        <a:latin typeface="Calibri" panose="020F0502020204030204" pitchFamily="34" charset="0"/>
                        <a:cs typeface="Calibri" panose="020F0502020204030204" pitchFamily="34" charset="0"/>
                      </a:endParaRPr>
                    </a:p>
                  </a:txBody>
                  <a:tcPr marL="7419" marR="7419" marT="7419" marB="0" anchor="ctr">
                    <a:lnL>
                      <a:noFill/>
                    </a:lnL>
                    <a:lnR>
                      <a:noFill/>
                    </a:lnR>
                    <a:lnT>
                      <a:noFill/>
                    </a:lnT>
                    <a:lnB>
                      <a:noFill/>
                    </a:lnB>
                    <a:lnTlToBr w="12700" cmpd="sng">
                      <a:noFill/>
                      <a:prstDash val="solid"/>
                    </a:lnTlToBr>
                    <a:lnBlToTr w="12700" cmpd="sng">
                      <a:noFill/>
                      <a:prstDash val="solid"/>
                    </a:lnBlToTr>
                    <a:solidFill>
                      <a:sysClr val="window" lastClr="FFFFFF">
                        <a:alpha val="50000"/>
                      </a:sysClr>
                    </a:solidFill>
                  </a:tcPr>
                </a:tc>
                <a:extLst>
                  <a:ext uri="{0D108BD9-81ED-4DB2-BD59-A6C34878D82A}">
                    <a16:rowId xmlns:a16="http://schemas.microsoft.com/office/drawing/2014/main" val="1810149052"/>
                  </a:ext>
                </a:extLst>
              </a:tr>
              <a:tr h="207758">
                <a:tc>
                  <a:txBody>
                    <a:bodyPr/>
                    <a:lstStyle>
                      <a:lvl1pPr marL="0" algn="l" defTabSz="1155144" rtl="0" eaLnBrk="1" latinLnBrk="0" hangingPunct="1">
                        <a:defRPr sz="2350" kern="1200">
                          <a:solidFill>
                            <a:schemeClr val="tx1"/>
                          </a:solidFill>
                          <a:latin typeface="Calibri" panose="020F0502020204030204"/>
                        </a:defRPr>
                      </a:lvl1pPr>
                      <a:lvl2pPr marL="577571" algn="l" defTabSz="1155144" rtl="0" eaLnBrk="1" latinLnBrk="0" hangingPunct="1">
                        <a:defRPr sz="2350" kern="1200">
                          <a:solidFill>
                            <a:schemeClr val="tx1"/>
                          </a:solidFill>
                          <a:latin typeface="Calibri" panose="020F0502020204030204"/>
                        </a:defRPr>
                      </a:lvl2pPr>
                      <a:lvl3pPr marL="1155144" algn="l" defTabSz="1155144" rtl="0" eaLnBrk="1" latinLnBrk="0" hangingPunct="1">
                        <a:defRPr sz="2350" kern="1200">
                          <a:solidFill>
                            <a:schemeClr val="tx1"/>
                          </a:solidFill>
                          <a:latin typeface="Calibri" panose="020F0502020204030204"/>
                        </a:defRPr>
                      </a:lvl3pPr>
                      <a:lvl4pPr marL="1732715" algn="l" defTabSz="1155144" rtl="0" eaLnBrk="1" latinLnBrk="0" hangingPunct="1">
                        <a:defRPr sz="2350" kern="1200">
                          <a:solidFill>
                            <a:schemeClr val="tx1"/>
                          </a:solidFill>
                          <a:latin typeface="Calibri" panose="020F0502020204030204"/>
                        </a:defRPr>
                      </a:lvl4pPr>
                      <a:lvl5pPr marL="2310287" algn="l" defTabSz="1155144" rtl="0" eaLnBrk="1" latinLnBrk="0" hangingPunct="1">
                        <a:defRPr sz="2350" kern="1200">
                          <a:solidFill>
                            <a:schemeClr val="tx1"/>
                          </a:solidFill>
                          <a:latin typeface="Calibri" panose="020F0502020204030204"/>
                        </a:defRPr>
                      </a:lvl5pPr>
                      <a:lvl6pPr marL="2887859" algn="l" defTabSz="1155144" rtl="0" eaLnBrk="1" latinLnBrk="0" hangingPunct="1">
                        <a:defRPr sz="2350" kern="1200">
                          <a:solidFill>
                            <a:schemeClr val="tx1"/>
                          </a:solidFill>
                          <a:latin typeface="Calibri" panose="020F0502020204030204"/>
                        </a:defRPr>
                      </a:lvl6pPr>
                      <a:lvl7pPr marL="3465431" algn="l" defTabSz="1155144" rtl="0" eaLnBrk="1" latinLnBrk="0" hangingPunct="1">
                        <a:defRPr sz="2350" kern="1200">
                          <a:solidFill>
                            <a:schemeClr val="tx1"/>
                          </a:solidFill>
                          <a:latin typeface="Calibri" panose="020F0502020204030204"/>
                        </a:defRPr>
                      </a:lvl7pPr>
                      <a:lvl8pPr marL="4043002" algn="l" defTabSz="1155144" rtl="0" eaLnBrk="1" latinLnBrk="0" hangingPunct="1">
                        <a:defRPr sz="2350" kern="1200">
                          <a:solidFill>
                            <a:schemeClr val="tx1"/>
                          </a:solidFill>
                          <a:latin typeface="Calibri" panose="020F0502020204030204"/>
                        </a:defRPr>
                      </a:lvl8pPr>
                      <a:lvl9pPr marL="4620575" algn="l" defTabSz="1155144" rtl="0" eaLnBrk="1" latinLnBrk="0" hangingPunct="1">
                        <a:defRPr sz="2350" kern="1200">
                          <a:solidFill>
                            <a:schemeClr val="tx1"/>
                          </a:solidFill>
                          <a:latin typeface="Calibri" panose="020F0502020204030204"/>
                        </a:defRPr>
                      </a:lvl9pPr>
                    </a:lstStyle>
                    <a:p>
                      <a:pPr algn="r" fontAlgn="b"/>
                      <a:r>
                        <a:rPr lang="en-US" sz="1800" b="0" i="0" u="none" strike="noStrike" dirty="0">
                          <a:solidFill>
                            <a:srgbClr val="000000"/>
                          </a:solidFill>
                          <a:effectLst/>
                          <a:latin typeface="Calibri" panose="020F0502020204030204" pitchFamily="34" charset="0"/>
                          <a:cs typeface="Calibri" panose="020F0502020204030204" pitchFamily="34" charset="0"/>
                        </a:rPr>
                        <a:t>aggravated</a:t>
                      </a:r>
                    </a:p>
                  </a:txBody>
                  <a:tcPr marL="7419" marR="7419" marT="7419" marB="0" anchor="b">
                    <a:lnL>
                      <a:noFill/>
                    </a:lnL>
                    <a:lnR>
                      <a:noFill/>
                    </a:lnR>
                    <a:lnT>
                      <a:noFill/>
                    </a:lnT>
                    <a:lnB>
                      <a:noFill/>
                    </a:lnB>
                    <a:lnTlToBr w="12700" cmpd="sng">
                      <a:noFill/>
                      <a:prstDash val="solid"/>
                    </a:lnTlToBr>
                    <a:lnBlToTr w="12700" cmpd="sng">
                      <a:noFill/>
                      <a:prstDash val="solid"/>
                    </a:lnBlToTr>
                    <a:solidFill>
                      <a:sysClr val="window" lastClr="FFFFFF">
                        <a:alpha val="50000"/>
                      </a:sysClr>
                    </a:solidFill>
                  </a:tcPr>
                </a:tc>
                <a:tc>
                  <a:txBody>
                    <a:bodyPr/>
                    <a:lstStyle>
                      <a:lvl1pPr marL="0" algn="l" defTabSz="1155144" rtl="0" eaLnBrk="1" latinLnBrk="0" hangingPunct="1">
                        <a:defRPr sz="2350" kern="1200">
                          <a:solidFill>
                            <a:schemeClr val="tx1"/>
                          </a:solidFill>
                          <a:latin typeface="Calibri" panose="020F0502020204030204"/>
                        </a:defRPr>
                      </a:lvl1pPr>
                      <a:lvl2pPr marL="577571" algn="l" defTabSz="1155144" rtl="0" eaLnBrk="1" latinLnBrk="0" hangingPunct="1">
                        <a:defRPr sz="2350" kern="1200">
                          <a:solidFill>
                            <a:schemeClr val="tx1"/>
                          </a:solidFill>
                          <a:latin typeface="Calibri" panose="020F0502020204030204"/>
                        </a:defRPr>
                      </a:lvl2pPr>
                      <a:lvl3pPr marL="1155144" algn="l" defTabSz="1155144" rtl="0" eaLnBrk="1" latinLnBrk="0" hangingPunct="1">
                        <a:defRPr sz="2350" kern="1200">
                          <a:solidFill>
                            <a:schemeClr val="tx1"/>
                          </a:solidFill>
                          <a:latin typeface="Calibri" panose="020F0502020204030204"/>
                        </a:defRPr>
                      </a:lvl3pPr>
                      <a:lvl4pPr marL="1732715" algn="l" defTabSz="1155144" rtl="0" eaLnBrk="1" latinLnBrk="0" hangingPunct="1">
                        <a:defRPr sz="2350" kern="1200">
                          <a:solidFill>
                            <a:schemeClr val="tx1"/>
                          </a:solidFill>
                          <a:latin typeface="Calibri" panose="020F0502020204030204"/>
                        </a:defRPr>
                      </a:lvl4pPr>
                      <a:lvl5pPr marL="2310287" algn="l" defTabSz="1155144" rtl="0" eaLnBrk="1" latinLnBrk="0" hangingPunct="1">
                        <a:defRPr sz="2350" kern="1200">
                          <a:solidFill>
                            <a:schemeClr val="tx1"/>
                          </a:solidFill>
                          <a:latin typeface="Calibri" panose="020F0502020204030204"/>
                        </a:defRPr>
                      </a:lvl5pPr>
                      <a:lvl6pPr marL="2887859" algn="l" defTabSz="1155144" rtl="0" eaLnBrk="1" latinLnBrk="0" hangingPunct="1">
                        <a:defRPr sz="2350" kern="1200">
                          <a:solidFill>
                            <a:schemeClr val="tx1"/>
                          </a:solidFill>
                          <a:latin typeface="Calibri" panose="020F0502020204030204"/>
                        </a:defRPr>
                      </a:lvl6pPr>
                      <a:lvl7pPr marL="3465431" algn="l" defTabSz="1155144" rtl="0" eaLnBrk="1" latinLnBrk="0" hangingPunct="1">
                        <a:defRPr sz="2350" kern="1200">
                          <a:solidFill>
                            <a:schemeClr val="tx1"/>
                          </a:solidFill>
                          <a:latin typeface="Calibri" panose="020F0502020204030204"/>
                        </a:defRPr>
                      </a:lvl7pPr>
                      <a:lvl8pPr marL="4043002" algn="l" defTabSz="1155144" rtl="0" eaLnBrk="1" latinLnBrk="0" hangingPunct="1">
                        <a:defRPr sz="2350" kern="1200">
                          <a:solidFill>
                            <a:schemeClr val="tx1"/>
                          </a:solidFill>
                          <a:latin typeface="Calibri" panose="020F0502020204030204"/>
                        </a:defRPr>
                      </a:lvl8pPr>
                      <a:lvl9pPr marL="4620575" algn="l" defTabSz="1155144" rtl="0" eaLnBrk="1" latinLnBrk="0" hangingPunct="1">
                        <a:defRPr sz="2350" kern="1200">
                          <a:solidFill>
                            <a:schemeClr val="tx1"/>
                          </a:solidFill>
                          <a:latin typeface="Calibri" panose="020F0502020204030204"/>
                        </a:defRPr>
                      </a:lvl9pPr>
                    </a:lstStyle>
                    <a:p>
                      <a:pPr algn="ctr" fontAlgn="b"/>
                      <a:r>
                        <a:rPr lang="en-US" sz="1800" b="0" i="0" u="none" strike="noStrike" dirty="0">
                          <a:solidFill>
                            <a:srgbClr val="000000"/>
                          </a:solidFill>
                          <a:effectLst/>
                          <a:latin typeface="Calibri" panose="020F0502020204030204" pitchFamily="34" charset="0"/>
                          <a:cs typeface="Calibri" panose="020F0502020204030204" pitchFamily="34" charset="0"/>
                        </a:rPr>
                        <a:t>1 (2.13%)</a:t>
                      </a:r>
                    </a:p>
                  </a:txBody>
                  <a:tcPr marL="7419" marR="7419" marT="7419" marB="0" anchor="ctr">
                    <a:lnL>
                      <a:noFill/>
                    </a:lnL>
                    <a:lnR>
                      <a:noFill/>
                    </a:lnR>
                    <a:lnT>
                      <a:noFill/>
                    </a:lnT>
                    <a:lnB>
                      <a:noFill/>
                    </a:lnB>
                    <a:lnTlToBr w="12700" cmpd="sng">
                      <a:noFill/>
                      <a:prstDash val="solid"/>
                    </a:lnTlToBr>
                    <a:lnBlToTr w="12700" cmpd="sng">
                      <a:noFill/>
                      <a:prstDash val="solid"/>
                    </a:lnBlToTr>
                    <a:solidFill>
                      <a:sysClr val="window" lastClr="FFFFFF">
                        <a:alpha val="50000"/>
                      </a:sysClr>
                    </a:solidFill>
                  </a:tcPr>
                </a:tc>
                <a:extLst>
                  <a:ext uri="{0D108BD9-81ED-4DB2-BD59-A6C34878D82A}">
                    <a16:rowId xmlns:a16="http://schemas.microsoft.com/office/drawing/2014/main" val="4148651150"/>
                  </a:ext>
                </a:extLst>
              </a:tr>
              <a:tr h="207758">
                <a:tc>
                  <a:txBody>
                    <a:bodyPr/>
                    <a:lstStyle>
                      <a:lvl1pPr marL="0" algn="l" defTabSz="1155144" rtl="0" eaLnBrk="1" latinLnBrk="0" hangingPunct="1">
                        <a:defRPr sz="2350" kern="1200">
                          <a:solidFill>
                            <a:schemeClr val="tx1"/>
                          </a:solidFill>
                          <a:latin typeface="Calibri" panose="020F0502020204030204"/>
                        </a:defRPr>
                      </a:lvl1pPr>
                      <a:lvl2pPr marL="577571" algn="l" defTabSz="1155144" rtl="0" eaLnBrk="1" latinLnBrk="0" hangingPunct="1">
                        <a:defRPr sz="2350" kern="1200">
                          <a:solidFill>
                            <a:schemeClr val="tx1"/>
                          </a:solidFill>
                          <a:latin typeface="Calibri" panose="020F0502020204030204"/>
                        </a:defRPr>
                      </a:lvl2pPr>
                      <a:lvl3pPr marL="1155144" algn="l" defTabSz="1155144" rtl="0" eaLnBrk="1" latinLnBrk="0" hangingPunct="1">
                        <a:defRPr sz="2350" kern="1200">
                          <a:solidFill>
                            <a:schemeClr val="tx1"/>
                          </a:solidFill>
                          <a:latin typeface="Calibri" panose="020F0502020204030204"/>
                        </a:defRPr>
                      </a:lvl3pPr>
                      <a:lvl4pPr marL="1732715" algn="l" defTabSz="1155144" rtl="0" eaLnBrk="1" latinLnBrk="0" hangingPunct="1">
                        <a:defRPr sz="2350" kern="1200">
                          <a:solidFill>
                            <a:schemeClr val="tx1"/>
                          </a:solidFill>
                          <a:latin typeface="Calibri" panose="020F0502020204030204"/>
                        </a:defRPr>
                      </a:lvl4pPr>
                      <a:lvl5pPr marL="2310287" algn="l" defTabSz="1155144" rtl="0" eaLnBrk="1" latinLnBrk="0" hangingPunct="1">
                        <a:defRPr sz="2350" kern="1200">
                          <a:solidFill>
                            <a:schemeClr val="tx1"/>
                          </a:solidFill>
                          <a:latin typeface="Calibri" panose="020F0502020204030204"/>
                        </a:defRPr>
                      </a:lvl5pPr>
                      <a:lvl6pPr marL="2887859" algn="l" defTabSz="1155144" rtl="0" eaLnBrk="1" latinLnBrk="0" hangingPunct="1">
                        <a:defRPr sz="2350" kern="1200">
                          <a:solidFill>
                            <a:schemeClr val="tx1"/>
                          </a:solidFill>
                          <a:latin typeface="Calibri" panose="020F0502020204030204"/>
                        </a:defRPr>
                      </a:lvl6pPr>
                      <a:lvl7pPr marL="3465431" algn="l" defTabSz="1155144" rtl="0" eaLnBrk="1" latinLnBrk="0" hangingPunct="1">
                        <a:defRPr sz="2350" kern="1200">
                          <a:solidFill>
                            <a:schemeClr val="tx1"/>
                          </a:solidFill>
                          <a:latin typeface="Calibri" panose="020F0502020204030204"/>
                        </a:defRPr>
                      </a:lvl7pPr>
                      <a:lvl8pPr marL="4043002" algn="l" defTabSz="1155144" rtl="0" eaLnBrk="1" latinLnBrk="0" hangingPunct="1">
                        <a:defRPr sz="2350" kern="1200">
                          <a:solidFill>
                            <a:schemeClr val="tx1"/>
                          </a:solidFill>
                          <a:latin typeface="Calibri" panose="020F0502020204030204"/>
                        </a:defRPr>
                      </a:lvl8pPr>
                      <a:lvl9pPr marL="4620575" algn="l" defTabSz="1155144" rtl="0" eaLnBrk="1" latinLnBrk="0" hangingPunct="1">
                        <a:defRPr sz="2350" kern="1200">
                          <a:solidFill>
                            <a:schemeClr val="tx1"/>
                          </a:solidFill>
                          <a:latin typeface="Calibri" panose="020F0502020204030204"/>
                        </a:defRPr>
                      </a:lvl9pPr>
                    </a:lstStyle>
                    <a:p>
                      <a:pPr algn="r" fontAlgn="b"/>
                      <a:r>
                        <a:rPr lang="en-US" sz="1800" b="0" i="0" u="none" strike="noStrike">
                          <a:solidFill>
                            <a:srgbClr val="000000"/>
                          </a:solidFill>
                          <a:effectLst/>
                          <a:latin typeface="Calibri" panose="020F0502020204030204" pitchFamily="34" charset="0"/>
                          <a:cs typeface="Calibri" panose="020F0502020204030204" pitchFamily="34" charset="0"/>
                        </a:rPr>
                        <a:t>expectoration</a:t>
                      </a:r>
                    </a:p>
                  </a:txBody>
                  <a:tcPr marL="7419" marR="7419" marT="7419" marB="0" anchor="b">
                    <a:lnL>
                      <a:noFill/>
                    </a:lnL>
                    <a:lnR>
                      <a:noFill/>
                    </a:lnR>
                    <a:lnT>
                      <a:noFill/>
                    </a:lnT>
                    <a:lnB>
                      <a:noFill/>
                    </a:lnB>
                    <a:lnTlToBr w="12700" cmpd="sng">
                      <a:noFill/>
                      <a:prstDash val="solid"/>
                    </a:lnTlToBr>
                    <a:lnBlToTr w="12700" cmpd="sng">
                      <a:noFill/>
                      <a:prstDash val="solid"/>
                    </a:lnBlToTr>
                    <a:solidFill>
                      <a:sysClr val="window" lastClr="FFFFFF">
                        <a:alpha val="50000"/>
                      </a:sysClr>
                    </a:solidFill>
                  </a:tcPr>
                </a:tc>
                <a:tc>
                  <a:txBody>
                    <a:bodyPr/>
                    <a:lstStyle>
                      <a:lvl1pPr marL="0" algn="l" defTabSz="1155144" rtl="0" eaLnBrk="1" latinLnBrk="0" hangingPunct="1">
                        <a:defRPr sz="2350" kern="1200">
                          <a:solidFill>
                            <a:schemeClr val="tx1"/>
                          </a:solidFill>
                          <a:latin typeface="Calibri" panose="020F0502020204030204"/>
                        </a:defRPr>
                      </a:lvl1pPr>
                      <a:lvl2pPr marL="577571" algn="l" defTabSz="1155144" rtl="0" eaLnBrk="1" latinLnBrk="0" hangingPunct="1">
                        <a:defRPr sz="2350" kern="1200">
                          <a:solidFill>
                            <a:schemeClr val="tx1"/>
                          </a:solidFill>
                          <a:latin typeface="Calibri" panose="020F0502020204030204"/>
                        </a:defRPr>
                      </a:lvl2pPr>
                      <a:lvl3pPr marL="1155144" algn="l" defTabSz="1155144" rtl="0" eaLnBrk="1" latinLnBrk="0" hangingPunct="1">
                        <a:defRPr sz="2350" kern="1200">
                          <a:solidFill>
                            <a:schemeClr val="tx1"/>
                          </a:solidFill>
                          <a:latin typeface="Calibri" panose="020F0502020204030204"/>
                        </a:defRPr>
                      </a:lvl3pPr>
                      <a:lvl4pPr marL="1732715" algn="l" defTabSz="1155144" rtl="0" eaLnBrk="1" latinLnBrk="0" hangingPunct="1">
                        <a:defRPr sz="2350" kern="1200">
                          <a:solidFill>
                            <a:schemeClr val="tx1"/>
                          </a:solidFill>
                          <a:latin typeface="Calibri" panose="020F0502020204030204"/>
                        </a:defRPr>
                      </a:lvl4pPr>
                      <a:lvl5pPr marL="2310287" algn="l" defTabSz="1155144" rtl="0" eaLnBrk="1" latinLnBrk="0" hangingPunct="1">
                        <a:defRPr sz="2350" kern="1200">
                          <a:solidFill>
                            <a:schemeClr val="tx1"/>
                          </a:solidFill>
                          <a:latin typeface="Calibri" panose="020F0502020204030204"/>
                        </a:defRPr>
                      </a:lvl5pPr>
                      <a:lvl6pPr marL="2887859" algn="l" defTabSz="1155144" rtl="0" eaLnBrk="1" latinLnBrk="0" hangingPunct="1">
                        <a:defRPr sz="2350" kern="1200">
                          <a:solidFill>
                            <a:schemeClr val="tx1"/>
                          </a:solidFill>
                          <a:latin typeface="Calibri" panose="020F0502020204030204"/>
                        </a:defRPr>
                      </a:lvl6pPr>
                      <a:lvl7pPr marL="3465431" algn="l" defTabSz="1155144" rtl="0" eaLnBrk="1" latinLnBrk="0" hangingPunct="1">
                        <a:defRPr sz="2350" kern="1200">
                          <a:solidFill>
                            <a:schemeClr val="tx1"/>
                          </a:solidFill>
                          <a:latin typeface="Calibri" panose="020F0502020204030204"/>
                        </a:defRPr>
                      </a:lvl7pPr>
                      <a:lvl8pPr marL="4043002" algn="l" defTabSz="1155144" rtl="0" eaLnBrk="1" latinLnBrk="0" hangingPunct="1">
                        <a:defRPr sz="2350" kern="1200">
                          <a:solidFill>
                            <a:schemeClr val="tx1"/>
                          </a:solidFill>
                          <a:latin typeface="Calibri" panose="020F0502020204030204"/>
                        </a:defRPr>
                      </a:lvl8pPr>
                      <a:lvl9pPr marL="4620575" algn="l" defTabSz="1155144" rtl="0" eaLnBrk="1" latinLnBrk="0" hangingPunct="1">
                        <a:defRPr sz="2350" kern="1200">
                          <a:solidFill>
                            <a:schemeClr val="tx1"/>
                          </a:solidFill>
                          <a:latin typeface="Calibri" panose="020F0502020204030204"/>
                        </a:defRPr>
                      </a:lvl9pPr>
                    </a:lstStyle>
                    <a:p>
                      <a:pPr algn="ctr" fontAlgn="b"/>
                      <a:r>
                        <a:rPr lang="en-US" sz="1800" b="0" i="0" u="none" strike="noStrike" dirty="0">
                          <a:solidFill>
                            <a:srgbClr val="000000"/>
                          </a:solidFill>
                          <a:effectLst/>
                          <a:latin typeface="Calibri" panose="020F0502020204030204" pitchFamily="34" charset="0"/>
                          <a:cs typeface="Calibri" panose="020F0502020204030204" pitchFamily="34" charset="0"/>
                        </a:rPr>
                        <a:t>3 (9.38%)</a:t>
                      </a:r>
                    </a:p>
                  </a:txBody>
                  <a:tcPr marL="7419" marR="7419" marT="7419" marB="0" anchor="ctr">
                    <a:lnL>
                      <a:noFill/>
                    </a:lnL>
                    <a:lnR>
                      <a:noFill/>
                    </a:lnR>
                    <a:lnT>
                      <a:noFill/>
                    </a:lnT>
                    <a:lnB>
                      <a:noFill/>
                    </a:lnB>
                    <a:lnTlToBr w="12700" cmpd="sng">
                      <a:noFill/>
                      <a:prstDash val="solid"/>
                    </a:lnTlToBr>
                    <a:lnBlToTr w="12700" cmpd="sng">
                      <a:noFill/>
                      <a:prstDash val="solid"/>
                    </a:lnBlToTr>
                    <a:solidFill>
                      <a:sysClr val="window" lastClr="FFFFFF">
                        <a:alpha val="50000"/>
                      </a:sysClr>
                    </a:solidFill>
                  </a:tcPr>
                </a:tc>
                <a:extLst>
                  <a:ext uri="{0D108BD9-81ED-4DB2-BD59-A6C34878D82A}">
                    <a16:rowId xmlns:a16="http://schemas.microsoft.com/office/drawing/2014/main" val="2944329017"/>
                  </a:ext>
                </a:extLst>
              </a:tr>
              <a:tr h="207758">
                <a:tc>
                  <a:txBody>
                    <a:bodyPr/>
                    <a:lstStyle>
                      <a:lvl1pPr marL="0" algn="l" defTabSz="1155144" rtl="0" eaLnBrk="1" latinLnBrk="0" hangingPunct="1">
                        <a:defRPr sz="2350" kern="1200">
                          <a:solidFill>
                            <a:schemeClr val="tx1"/>
                          </a:solidFill>
                          <a:latin typeface="Calibri" panose="020F0502020204030204"/>
                        </a:defRPr>
                      </a:lvl1pPr>
                      <a:lvl2pPr marL="577571" algn="l" defTabSz="1155144" rtl="0" eaLnBrk="1" latinLnBrk="0" hangingPunct="1">
                        <a:defRPr sz="2350" kern="1200">
                          <a:solidFill>
                            <a:schemeClr val="tx1"/>
                          </a:solidFill>
                          <a:latin typeface="Calibri" panose="020F0502020204030204"/>
                        </a:defRPr>
                      </a:lvl2pPr>
                      <a:lvl3pPr marL="1155144" algn="l" defTabSz="1155144" rtl="0" eaLnBrk="1" latinLnBrk="0" hangingPunct="1">
                        <a:defRPr sz="2350" kern="1200">
                          <a:solidFill>
                            <a:schemeClr val="tx1"/>
                          </a:solidFill>
                          <a:latin typeface="Calibri" panose="020F0502020204030204"/>
                        </a:defRPr>
                      </a:lvl3pPr>
                      <a:lvl4pPr marL="1732715" algn="l" defTabSz="1155144" rtl="0" eaLnBrk="1" latinLnBrk="0" hangingPunct="1">
                        <a:defRPr sz="2350" kern="1200">
                          <a:solidFill>
                            <a:schemeClr val="tx1"/>
                          </a:solidFill>
                          <a:latin typeface="Calibri" panose="020F0502020204030204"/>
                        </a:defRPr>
                      </a:lvl4pPr>
                      <a:lvl5pPr marL="2310287" algn="l" defTabSz="1155144" rtl="0" eaLnBrk="1" latinLnBrk="0" hangingPunct="1">
                        <a:defRPr sz="2350" kern="1200">
                          <a:solidFill>
                            <a:schemeClr val="tx1"/>
                          </a:solidFill>
                          <a:latin typeface="Calibri" panose="020F0502020204030204"/>
                        </a:defRPr>
                      </a:lvl5pPr>
                      <a:lvl6pPr marL="2887859" algn="l" defTabSz="1155144" rtl="0" eaLnBrk="1" latinLnBrk="0" hangingPunct="1">
                        <a:defRPr sz="2350" kern="1200">
                          <a:solidFill>
                            <a:schemeClr val="tx1"/>
                          </a:solidFill>
                          <a:latin typeface="Calibri" panose="020F0502020204030204"/>
                        </a:defRPr>
                      </a:lvl6pPr>
                      <a:lvl7pPr marL="3465431" algn="l" defTabSz="1155144" rtl="0" eaLnBrk="1" latinLnBrk="0" hangingPunct="1">
                        <a:defRPr sz="2350" kern="1200">
                          <a:solidFill>
                            <a:schemeClr val="tx1"/>
                          </a:solidFill>
                          <a:latin typeface="Calibri" panose="020F0502020204030204"/>
                        </a:defRPr>
                      </a:lvl7pPr>
                      <a:lvl8pPr marL="4043002" algn="l" defTabSz="1155144" rtl="0" eaLnBrk="1" latinLnBrk="0" hangingPunct="1">
                        <a:defRPr sz="2350" kern="1200">
                          <a:solidFill>
                            <a:schemeClr val="tx1"/>
                          </a:solidFill>
                          <a:latin typeface="Calibri" panose="020F0502020204030204"/>
                        </a:defRPr>
                      </a:lvl8pPr>
                      <a:lvl9pPr marL="4620575" algn="l" defTabSz="1155144" rtl="0" eaLnBrk="1" latinLnBrk="0" hangingPunct="1">
                        <a:defRPr sz="2350" kern="1200">
                          <a:solidFill>
                            <a:schemeClr val="tx1"/>
                          </a:solidFill>
                          <a:latin typeface="Calibri" panose="020F0502020204030204"/>
                        </a:defRPr>
                      </a:lvl9pPr>
                    </a:lstStyle>
                    <a:p>
                      <a:pPr algn="r" fontAlgn="b"/>
                      <a:r>
                        <a:rPr lang="en-US" sz="1800" b="0" i="0" u="none" strike="noStrike">
                          <a:solidFill>
                            <a:srgbClr val="000000"/>
                          </a:solidFill>
                          <a:effectLst/>
                          <a:latin typeface="Calibri" panose="020F0502020204030204" pitchFamily="34" charset="0"/>
                          <a:cs typeface="Calibri" panose="020F0502020204030204" pitchFamily="34" charset="0"/>
                        </a:rPr>
                        <a:t>intermittent</a:t>
                      </a:r>
                    </a:p>
                  </a:txBody>
                  <a:tcPr marL="7419" marR="7419" marT="7419" marB="0" anchor="b">
                    <a:lnL>
                      <a:noFill/>
                    </a:lnL>
                    <a:lnR>
                      <a:noFill/>
                    </a:lnR>
                    <a:lnT>
                      <a:noFill/>
                    </a:lnT>
                    <a:lnB>
                      <a:noFill/>
                    </a:lnB>
                    <a:lnTlToBr w="12700" cmpd="sng">
                      <a:noFill/>
                      <a:prstDash val="solid"/>
                    </a:lnTlToBr>
                    <a:lnBlToTr w="12700" cmpd="sng">
                      <a:noFill/>
                      <a:prstDash val="solid"/>
                    </a:lnBlToTr>
                    <a:solidFill>
                      <a:sysClr val="window" lastClr="FFFFFF">
                        <a:alpha val="50000"/>
                      </a:sysClr>
                    </a:solidFill>
                  </a:tcPr>
                </a:tc>
                <a:tc>
                  <a:txBody>
                    <a:bodyPr/>
                    <a:lstStyle>
                      <a:lvl1pPr marL="0" algn="l" defTabSz="1155144" rtl="0" eaLnBrk="1" latinLnBrk="0" hangingPunct="1">
                        <a:defRPr sz="2350" kern="1200">
                          <a:solidFill>
                            <a:schemeClr val="tx1"/>
                          </a:solidFill>
                          <a:latin typeface="Calibri" panose="020F0502020204030204"/>
                        </a:defRPr>
                      </a:lvl1pPr>
                      <a:lvl2pPr marL="577571" algn="l" defTabSz="1155144" rtl="0" eaLnBrk="1" latinLnBrk="0" hangingPunct="1">
                        <a:defRPr sz="2350" kern="1200">
                          <a:solidFill>
                            <a:schemeClr val="tx1"/>
                          </a:solidFill>
                          <a:latin typeface="Calibri" panose="020F0502020204030204"/>
                        </a:defRPr>
                      </a:lvl2pPr>
                      <a:lvl3pPr marL="1155144" algn="l" defTabSz="1155144" rtl="0" eaLnBrk="1" latinLnBrk="0" hangingPunct="1">
                        <a:defRPr sz="2350" kern="1200">
                          <a:solidFill>
                            <a:schemeClr val="tx1"/>
                          </a:solidFill>
                          <a:latin typeface="Calibri" panose="020F0502020204030204"/>
                        </a:defRPr>
                      </a:lvl3pPr>
                      <a:lvl4pPr marL="1732715" algn="l" defTabSz="1155144" rtl="0" eaLnBrk="1" latinLnBrk="0" hangingPunct="1">
                        <a:defRPr sz="2350" kern="1200">
                          <a:solidFill>
                            <a:schemeClr val="tx1"/>
                          </a:solidFill>
                          <a:latin typeface="Calibri" panose="020F0502020204030204"/>
                        </a:defRPr>
                      </a:lvl4pPr>
                      <a:lvl5pPr marL="2310287" algn="l" defTabSz="1155144" rtl="0" eaLnBrk="1" latinLnBrk="0" hangingPunct="1">
                        <a:defRPr sz="2350" kern="1200">
                          <a:solidFill>
                            <a:schemeClr val="tx1"/>
                          </a:solidFill>
                          <a:latin typeface="Calibri" panose="020F0502020204030204"/>
                        </a:defRPr>
                      </a:lvl5pPr>
                      <a:lvl6pPr marL="2887859" algn="l" defTabSz="1155144" rtl="0" eaLnBrk="1" latinLnBrk="0" hangingPunct="1">
                        <a:defRPr sz="2350" kern="1200">
                          <a:solidFill>
                            <a:schemeClr val="tx1"/>
                          </a:solidFill>
                          <a:latin typeface="Calibri" panose="020F0502020204030204"/>
                        </a:defRPr>
                      </a:lvl6pPr>
                      <a:lvl7pPr marL="3465431" algn="l" defTabSz="1155144" rtl="0" eaLnBrk="1" latinLnBrk="0" hangingPunct="1">
                        <a:defRPr sz="2350" kern="1200">
                          <a:solidFill>
                            <a:schemeClr val="tx1"/>
                          </a:solidFill>
                          <a:latin typeface="Calibri" panose="020F0502020204030204"/>
                        </a:defRPr>
                      </a:lvl7pPr>
                      <a:lvl8pPr marL="4043002" algn="l" defTabSz="1155144" rtl="0" eaLnBrk="1" latinLnBrk="0" hangingPunct="1">
                        <a:defRPr sz="2350" kern="1200">
                          <a:solidFill>
                            <a:schemeClr val="tx1"/>
                          </a:solidFill>
                          <a:latin typeface="Calibri" panose="020F0502020204030204"/>
                        </a:defRPr>
                      </a:lvl8pPr>
                      <a:lvl9pPr marL="4620575" algn="l" defTabSz="1155144" rtl="0" eaLnBrk="1" latinLnBrk="0" hangingPunct="1">
                        <a:defRPr sz="2350" kern="1200">
                          <a:solidFill>
                            <a:schemeClr val="tx1"/>
                          </a:solidFill>
                          <a:latin typeface="Calibri" panose="020F0502020204030204"/>
                        </a:defRPr>
                      </a:lvl9pPr>
                    </a:lstStyle>
                    <a:p>
                      <a:pPr algn="ctr" fontAlgn="b"/>
                      <a:r>
                        <a:rPr lang="en-US" sz="1800" b="0" i="0" u="none" strike="noStrike" dirty="0">
                          <a:solidFill>
                            <a:srgbClr val="000000"/>
                          </a:solidFill>
                          <a:effectLst/>
                          <a:latin typeface="Calibri" panose="020F0502020204030204" pitchFamily="34" charset="0"/>
                          <a:cs typeface="Calibri" panose="020F0502020204030204" pitchFamily="34" charset="0"/>
                        </a:rPr>
                        <a:t>2 (6.25%)</a:t>
                      </a:r>
                    </a:p>
                  </a:txBody>
                  <a:tcPr marL="7419" marR="7419" marT="7419" marB="0" anchor="ctr">
                    <a:lnL>
                      <a:noFill/>
                    </a:lnL>
                    <a:lnR>
                      <a:noFill/>
                    </a:lnR>
                    <a:lnT>
                      <a:noFill/>
                    </a:lnT>
                    <a:lnB>
                      <a:noFill/>
                    </a:lnB>
                    <a:lnTlToBr w="12700" cmpd="sng">
                      <a:noFill/>
                      <a:prstDash val="solid"/>
                    </a:lnTlToBr>
                    <a:lnBlToTr w="12700" cmpd="sng">
                      <a:noFill/>
                      <a:prstDash val="solid"/>
                    </a:lnBlToTr>
                    <a:solidFill>
                      <a:sysClr val="window" lastClr="FFFFFF">
                        <a:alpha val="50000"/>
                      </a:sysClr>
                    </a:solidFill>
                  </a:tcPr>
                </a:tc>
                <a:extLst>
                  <a:ext uri="{0D108BD9-81ED-4DB2-BD59-A6C34878D82A}">
                    <a16:rowId xmlns:a16="http://schemas.microsoft.com/office/drawing/2014/main" val="1806731843"/>
                  </a:ext>
                </a:extLst>
              </a:tr>
              <a:tr h="207758">
                <a:tc>
                  <a:txBody>
                    <a:bodyPr/>
                    <a:lstStyle>
                      <a:lvl1pPr marL="0" algn="l" defTabSz="1155144" rtl="0" eaLnBrk="1" latinLnBrk="0" hangingPunct="1">
                        <a:defRPr sz="2350" kern="1200">
                          <a:solidFill>
                            <a:schemeClr val="tx1"/>
                          </a:solidFill>
                          <a:latin typeface="Calibri" panose="020F0502020204030204"/>
                        </a:defRPr>
                      </a:lvl1pPr>
                      <a:lvl2pPr marL="577571" algn="l" defTabSz="1155144" rtl="0" eaLnBrk="1" latinLnBrk="0" hangingPunct="1">
                        <a:defRPr sz="2350" kern="1200">
                          <a:solidFill>
                            <a:schemeClr val="tx1"/>
                          </a:solidFill>
                          <a:latin typeface="Calibri" panose="020F0502020204030204"/>
                        </a:defRPr>
                      </a:lvl2pPr>
                      <a:lvl3pPr marL="1155144" algn="l" defTabSz="1155144" rtl="0" eaLnBrk="1" latinLnBrk="0" hangingPunct="1">
                        <a:defRPr sz="2350" kern="1200">
                          <a:solidFill>
                            <a:schemeClr val="tx1"/>
                          </a:solidFill>
                          <a:latin typeface="Calibri" panose="020F0502020204030204"/>
                        </a:defRPr>
                      </a:lvl3pPr>
                      <a:lvl4pPr marL="1732715" algn="l" defTabSz="1155144" rtl="0" eaLnBrk="1" latinLnBrk="0" hangingPunct="1">
                        <a:defRPr sz="2350" kern="1200">
                          <a:solidFill>
                            <a:schemeClr val="tx1"/>
                          </a:solidFill>
                          <a:latin typeface="Calibri" panose="020F0502020204030204"/>
                        </a:defRPr>
                      </a:lvl4pPr>
                      <a:lvl5pPr marL="2310287" algn="l" defTabSz="1155144" rtl="0" eaLnBrk="1" latinLnBrk="0" hangingPunct="1">
                        <a:defRPr sz="2350" kern="1200">
                          <a:solidFill>
                            <a:schemeClr val="tx1"/>
                          </a:solidFill>
                          <a:latin typeface="Calibri" panose="020F0502020204030204"/>
                        </a:defRPr>
                      </a:lvl5pPr>
                      <a:lvl6pPr marL="2887859" algn="l" defTabSz="1155144" rtl="0" eaLnBrk="1" latinLnBrk="0" hangingPunct="1">
                        <a:defRPr sz="2350" kern="1200">
                          <a:solidFill>
                            <a:schemeClr val="tx1"/>
                          </a:solidFill>
                          <a:latin typeface="Calibri" panose="020F0502020204030204"/>
                        </a:defRPr>
                      </a:lvl6pPr>
                      <a:lvl7pPr marL="3465431" algn="l" defTabSz="1155144" rtl="0" eaLnBrk="1" latinLnBrk="0" hangingPunct="1">
                        <a:defRPr sz="2350" kern="1200">
                          <a:solidFill>
                            <a:schemeClr val="tx1"/>
                          </a:solidFill>
                          <a:latin typeface="Calibri" panose="020F0502020204030204"/>
                        </a:defRPr>
                      </a:lvl7pPr>
                      <a:lvl8pPr marL="4043002" algn="l" defTabSz="1155144" rtl="0" eaLnBrk="1" latinLnBrk="0" hangingPunct="1">
                        <a:defRPr sz="2350" kern="1200">
                          <a:solidFill>
                            <a:schemeClr val="tx1"/>
                          </a:solidFill>
                          <a:latin typeface="Calibri" panose="020F0502020204030204"/>
                        </a:defRPr>
                      </a:lvl8pPr>
                      <a:lvl9pPr marL="4620575" algn="l" defTabSz="1155144" rtl="0" eaLnBrk="1" latinLnBrk="0" hangingPunct="1">
                        <a:defRPr sz="2350" kern="1200">
                          <a:solidFill>
                            <a:schemeClr val="tx1"/>
                          </a:solidFill>
                          <a:latin typeface="Calibri" panose="020F0502020204030204"/>
                        </a:defRPr>
                      </a:lvl9pPr>
                    </a:lstStyle>
                    <a:p>
                      <a:pPr algn="r" fontAlgn="b"/>
                      <a:r>
                        <a:rPr lang="en-US" sz="1800" b="0" i="0" u="none" strike="noStrike">
                          <a:solidFill>
                            <a:srgbClr val="000000"/>
                          </a:solidFill>
                          <a:effectLst/>
                          <a:latin typeface="Calibri" panose="020F0502020204030204" pitchFamily="34" charset="0"/>
                          <a:cs typeface="Calibri" panose="020F0502020204030204" pitchFamily="34" charset="0"/>
                        </a:rPr>
                        <a:t>yes</a:t>
                      </a:r>
                    </a:p>
                  </a:txBody>
                  <a:tcPr marL="7419" marR="7419" marT="7419" marB="0" anchor="b">
                    <a:lnL>
                      <a:noFill/>
                    </a:lnL>
                    <a:lnR>
                      <a:noFill/>
                    </a:lnR>
                    <a:lnT>
                      <a:noFill/>
                    </a:lnT>
                    <a:lnB>
                      <a:noFill/>
                    </a:lnB>
                    <a:lnTlToBr w="12700" cmpd="sng">
                      <a:noFill/>
                      <a:prstDash val="solid"/>
                    </a:lnTlToBr>
                    <a:lnBlToTr w="12700" cmpd="sng">
                      <a:noFill/>
                      <a:prstDash val="solid"/>
                    </a:lnBlToTr>
                    <a:solidFill>
                      <a:sysClr val="window" lastClr="FFFFFF">
                        <a:alpha val="50000"/>
                      </a:sysClr>
                    </a:solidFill>
                  </a:tcPr>
                </a:tc>
                <a:tc>
                  <a:txBody>
                    <a:bodyPr/>
                    <a:lstStyle>
                      <a:lvl1pPr marL="0" algn="l" defTabSz="1155144" rtl="0" eaLnBrk="1" latinLnBrk="0" hangingPunct="1">
                        <a:defRPr sz="2350" kern="1200">
                          <a:solidFill>
                            <a:schemeClr val="tx1"/>
                          </a:solidFill>
                          <a:latin typeface="Calibri" panose="020F0502020204030204"/>
                        </a:defRPr>
                      </a:lvl1pPr>
                      <a:lvl2pPr marL="577571" algn="l" defTabSz="1155144" rtl="0" eaLnBrk="1" latinLnBrk="0" hangingPunct="1">
                        <a:defRPr sz="2350" kern="1200">
                          <a:solidFill>
                            <a:schemeClr val="tx1"/>
                          </a:solidFill>
                          <a:latin typeface="Calibri" panose="020F0502020204030204"/>
                        </a:defRPr>
                      </a:lvl2pPr>
                      <a:lvl3pPr marL="1155144" algn="l" defTabSz="1155144" rtl="0" eaLnBrk="1" latinLnBrk="0" hangingPunct="1">
                        <a:defRPr sz="2350" kern="1200">
                          <a:solidFill>
                            <a:schemeClr val="tx1"/>
                          </a:solidFill>
                          <a:latin typeface="Calibri" panose="020F0502020204030204"/>
                        </a:defRPr>
                      </a:lvl3pPr>
                      <a:lvl4pPr marL="1732715" algn="l" defTabSz="1155144" rtl="0" eaLnBrk="1" latinLnBrk="0" hangingPunct="1">
                        <a:defRPr sz="2350" kern="1200">
                          <a:solidFill>
                            <a:schemeClr val="tx1"/>
                          </a:solidFill>
                          <a:latin typeface="Calibri" panose="020F0502020204030204"/>
                        </a:defRPr>
                      </a:lvl4pPr>
                      <a:lvl5pPr marL="2310287" algn="l" defTabSz="1155144" rtl="0" eaLnBrk="1" latinLnBrk="0" hangingPunct="1">
                        <a:defRPr sz="2350" kern="1200">
                          <a:solidFill>
                            <a:schemeClr val="tx1"/>
                          </a:solidFill>
                          <a:latin typeface="Calibri" panose="020F0502020204030204"/>
                        </a:defRPr>
                      </a:lvl5pPr>
                      <a:lvl6pPr marL="2887859" algn="l" defTabSz="1155144" rtl="0" eaLnBrk="1" latinLnBrk="0" hangingPunct="1">
                        <a:defRPr sz="2350" kern="1200">
                          <a:solidFill>
                            <a:schemeClr val="tx1"/>
                          </a:solidFill>
                          <a:latin typeface="Calibri" panose="020F0502020204030204"/>
                        </a:defRPr>
                      </a:lvl6pPr>
                      <a:lvl7pPr marL="3465431" algn="l" defTabSz="1155144" rtl="0" eaLnBrk="1" latinLnBrk="0" hangingPunct="1">
                        <a:defRPr sz="2350" kern="1200">
                          <a:solidFill>
                            <a:schemeClr val="tx1"/>
                          </a:solidFill>
                          <a:latin typeface="Calibri" panose="020F0502020204030204"/>
                        </a:defRPr>
                      </a:lvl7pPr>
                      <a:lvl8pPr marL="4043002" algn="l" defTabSz="1155144" rtl="0" eaLnBrk="1" latinLnBrk="0" hangingPunct="1">
                        <a:defRPr sz="2350" kern="1200">
                          <a:solidFill>
                            <a:schemeClr val="tx1"/>
                          </a:solidFill>
                          <a:latin typeface="Calibri" panose="020F0502020204030204"/>
                        </a:defRPr>
                      </a:lvl8pPr>
                      <a:lvl9pPr marL="4620575" algn="l" defTabSz="1155144" rtl="0" eaLnBrk="1" latinLnBrk="0" hangingPunct="1">
                        <a:defRPr sz="2350" kern="1200">
                          <a:solidFill>
                            <a:schemeClr val="tx1"/>
                          </a:solidFill>
                          <a:latin typeface="Calibri" panose="020F0502020204030204"/>
                        </a:defRPr>
                      </a:lvl9pPr>
                    </a:lstStyle>
                    <a:p>
                      <a:pPr algn="ctr" fontAlgn="b"/>
                      <a:r>
                        <a:rPr lang="en-US" sz="1800" b="0" i="0" u="none" strike="noStrike" dirty="0">
                          <a:solidFill>
                            <a:srgbClr val="000000"/>
                          </a:solidFill>
                          <a:effectLst/>
                          <a:latin typeface="Calibri" panose="020F0502020204030204" pitchFamily="34" charset="0"/>
                          <a:cs typeface="Calibri" panose="020F0502020204030204" pitchFamily="34" charset="0"/>
                        </a:rPr>
                        <a:t>6 (18.75%)</a:t>
                      </a:r>
                    </a:p>
                  </a:txBody>
                  <a:tcPr marL="7419" marR="7419" marT="7419" marB="0" anchor="ctr">
                    <a:lnL>
                      <a:noFill/>
                    </a:lnL>
                    <a:lnR>
                      <a:noFill/>
                    </a:lnR>
                    <a:lnT>
                      <a:noFill/>
                    </a:lnT>
                    <a:lnB>
                      <a:noFill/>
                    </a:lnB>
                    <a:lnTlToBr w="12700" cmpd="sng">
                      <a:noFill/>
                      <a:prstDash val="solid"/>
                    </a:lnTlToBr>
                    <a:lnBlToTr w="12700" cmpd="sng">
                      <a:noFill/>
                      <a:prstDash val="solid"/>
                    </a:lnBlToTr>
                    <a:solidFill>
                      <a:sysClr val="window" lastClr="FFFFFF">
                        <a:alpha val="50000"/>
                      </a:sysClr>
                    </a:solidFill>
                  </a:tcPr>
                </a:tc>
                <a:extLst>
                  <a:ext uri="{0D108BD9-81ED-4DB2-BD59-A6C34878D82A}">
                    <a16:rowId xmlns:a16="http://schemas.microsoft.com/office/drawing/2014/main" val="199351237"/>
                  </a:ext>
                </a:extLst>
              </a:tr>
              <a:tr h="207758">
                <a:tc>
                  <a:txBody>
                    <a:bodyPr/>
                    <a:lstStyle>
                      <a:lvl1pPr marL="0" algn="l" defTabSz="1155144" rtl="0" eaLnBrk="1" latinLnBrk="0" hangingPunct="1">
                        <a:defRPr sz="2350" kern="1200">
                          <a:solidFill>
                            <a:schemeClr val="tx1"/>
                          </a:solidFill>
                          <a:latin typeface="Calibri" panose="020F0502020204030204"/>
                        </a:defRPr>
                      </a:lvl1pPr>
                      <a:lvl2pPr marL="577571" algn="l" defTabSz="1155144" rtl="0" eaLnBrk="1" latinLnBrk="0" hangingPunct="1">
                        <a:defRPr sz="2350" kern="1200">
                          <a:solidFill>
                            <a:schemeClr val="tx1"/>
                          </a:solidFill>
                          <a:latin typeface="Calibri" panose="020F0502020204030204"/>
                        </a:defRPr>
                      </a:lvl2pPr>
                      <a:lvl3pPr marL="1155144" algn="l" defTabSz="1155144" rtl="0" eaLnBrk="1" latinLnBrk="0" hangingPunct="1">
                        <a:defRPr sz="2350" kern="1200">
                          <a:solidFill>
                            <a:schemeClr val="tx1"/>
                          </a:solidFill>
                          <a:latin typeface="Calibri" panose="020F0502020204030204"/>
                        </a:defRPr>
                      </a:lvl3pPr>
                      <a:lvl4pPr marL="1732715" algn="l" defTabSz="1155144" rtl="0" eaLnBrk="1" latinLnBrk="0" hangingPunct="1">
                        <a:defRPr sz="2350" kern="1200">
                          <a:solidFill>
                            <a:schemeClr val="tx1"/>
                          </a:solidFill>
                          <a:latin typeface="Calibri" panose="020F0502020204030204"/>
                        </a:defRPr>
                      </a:lvl4pPr>
                      <a:lvl5pPr marL="2310287" algn="l" defTabSz="1155144" rtl="0" eaLnBrk="1" latinLnBrk="0" hangingPunct="1">
                        <a:defRPr sz="2350" kern="1200">
                          <a:solidFill>
                            <a:schemeClr val="tx1"/>
                          </a:solidFill>
                          <a:latin typeface="Calibri" panose="020F0502020204030204"/>
                        </a:defRPr>
                      </a:lvl5pPr>
                      <a:lvl6pPr marL="2887859" algn="l" defTabSz="1155144" rtl="0" eaLnBrk="1" latinLnBrk="0" hangingPunct="1">
                        <a:defRPr sz="2350" kern="1200">
                          <a:solidFill>
                            <a:schemeClr val="tx1"/>
                          </a:solidFill>
                          <a:latin typeface="Calibri" panose="020F0502020204030204"/>
                        </a:defRPr>
                      </a:lvl6pPr>
                      <a:lvl7pPr marL="3465431" algn="l" defTabSz="1155144" rtl="0" eaLnBrk="1" latinLnBrk="0" hangingPunct="1">
                        <a:defRPr sz="2350" kern="1200">
                          <a:solidFill>
                            <a:schemeClr val="tx1"/>
                          </a:solidFill>
                          <a:latin typeface="Calibri" panose="020F0502020204030204"/>
                        </a:defRPr>
                      </a:lvl7pPr>
                      <a:lvl8pPr marL="4043002" algn="l" defTabSz="1155144" rtl="0" eaLnBrk="1" latinLnBrk="0" hangingPunct="1">
                        <a:defRPr sz="2350" kern="1200">
                          <a:solidFill>
                            <a:schemeClr val="tx1"/>
                          </a:solidFill>
                          <a:latin typeface="Calibri" panose="020F0502020204030204"/>
                        </a:defRPr>
                      </a:lvl8pPr>
                      <a:lvl9pPr marL="4620575" algn="l" defTabSz="1155144" rtl="0" eaLnBrk="1" latinLnBrk="0" hangingPunct="1">
                        <a:defRPr sz="2350" kern="1200">
                          <a:solidFill>
                            <a:schemeClr val="tx1"/>
                          </a:solidFill>
                          <a:latin typeface="Calibri" panose="020F0502020204030204"/>
                        </a:defRPr>
                      </a:lvl9pPr>
                    </a:lstStyle>
                    <a:p>
                      <a:pPr algn="r" fontAlgn="b"/>
                      <a:r>
                        <a:rPr lang="en-US" sz="1800" b="0" i="0" u="none" strike="noStrike">
                          <a:solidFill>
                            <a:srgbClr val="000000"/>
                          </a:solidFill>
                          <a:effectLst/>
                          <a:latin typeface="Calibri" panose="020F0502020204030204" pitchFamily="34" charset="0"/>
                          <a:cs typeface="Calibri" panose="020F0502020204030204" pitchFamily="34" charset="0"/>
                        </a:rPr>
                        <a:t>Unspecified</a:t>
                      </a:r>
                    </a:p>
                  </a:txBody>
                  <a:tcPr marL="7419" marR="7419" marT="7419" marB="0" anchor="b">
                    <a:lnL>
                      <a:noFill/>
                    </a:lnL>
                    <a:lnR>
                      <a:noFill/>
                    </a:lnR>
                    <a:lnT>
                      <a:noFill/>
                    </a:lnT>
                    <a:lnB>
                      <a:noFill/>
                    </a:lnB>
                    <a:lnTlToBr w="12700" cmpd="sng">
                      <a:noFill/>
                      <a:prstDash val="solid"/>
                    </a:lnTlToBr>
                    <a:lnBlToTr w="12700" cmpd="sng">
                      <a:noFill/>
                      <a:prstDash val="solid"/>
                    </a:lnBlToTr>
                    <a:solidFill>
                      <a:sysClr val="window" lastClr="FFFFFF">
                        <a:alpha val="50000"/>
                      </a:sysClr>
                    </a:solidFill>
                  </a:tcPr>
                </a:tc>
                <a:tc>
                  <a:txBody>
                    <a:bodyPr/>
                    <a:lstStyle>
                      <a:lvl1pPr marL="0" algn="l" defTabSz="1155144" rtl="0" eaLnBrk="1" latinLnBrk="0" hangingPunct="1">
                        <a:defRPr sz="2350" kern="1200">
                          <a:solidFill>
                            <a:schemeClr val="tx1"/>
                          </a:solidFill>
                          <a:latin typeface="Calibri" panose="020F0502020204030204"/>
                        </a:defRPr>
                      </a:lvl1pPr>
                      <a:lvl2pPr marL="577571" algn="l" defTabSz="1155144" rtl="0" eaLnBrk="1" latinLnBrk="0" hangingPunct="1">
                        <a:defRPr sz="2350" kern="1200">
                          <a:solidFill>
                            <a:schemeClr val="tx1"/>
                          </a:solidFill>
                          <a:latin typeface="Calibri" panose="020F0502020204030204"/>
                        </a:defRPr>
                      </a:lvl2pPr>
                      <a:lvl3pPr marL="1155144" algn="l" defTabSz="1155144" rtl="0" eaLnBrk="1" latinLnBrk="0" hangingPunct="1">
                        <a:defRPr sz="2350" kern="1200">
                          <a:solidFill>
                            <a:schemeClr val="tx1"/>
                          </a:solidFill>
                          <a:latin typeface="Calibri" panose="020F0502020204030204"/>
                        </a:defRPr>
                      </a:lvl3pPr>
                      <a:lvl4pPr marL="1732715" algn="l" defTabSz="1155144" rtl="0" eaLnBrk="1" latinLnBrk="0" hangingPunct="1">
                        <a:defRPr sz="2350" kern="1200">
                          <a:solidFill>
                            <a:schemeClr val="tx1"/>
                          </a:solidFill>
                          <a:latin typeface="Calibri" panose="020F0502020204030204"/>
                        </a:defRPr>
                      </a:lvl4pPr>
                      <a:lvl5pPr marL="2310287" algn="l" defTabSz="1155144" rtl="0" eaLnBrk="1" latinLnBrk="0" hangingPunct="1">
                        <a:defRPr sz="2350" kern="1200">
                          <a:solidFill>
                            <a:schemeClr val="tx1"/>
                          </a:solidFill>
                          <a:latin typeface="Calibri" panose="020F0502020204030204"/>
                        </a:defRPr>
                      </a:lvl5pPr>
                      <a:lvl6pPr marL="2887859" algn="l" defTabSz="1155144" rtl="0" eaLnBrk="1" latinLnBrk="0" hangingPunct="1">
                        <a:defRPr sz="2350" kern="1200">
                          <a:solidFill>
                            <a:schemeClr val="tx1"/>
                          </a:solidFill>
                          <a:latin typeface="Calibri" panose="020F0502020204030204"/>
                        </a:defRPr>
                      </a:lvl6pPr>
                      <a:lvl7pPr marL="3465431" algn="l" defTabSz="1155144" rtl="0" eaLnBrk="1" latinLnBrk="0" hangingPunct="1">
                        <a:defRPr sz="2350" kern="1200">
                          <a:solidFill>
                            <a:schemeClr val="tx1"/>
                          </a:solidFill>
                          <a:latin typeface="Calibri" panose="020F0502020204030204"/>
                        </a:defRPr>
                      </a:lvl7pPr>
                      <a:lvl8pPr marL="4043002" algn="l" defTabSz="1155144" rtl="0" eaLnBrk="1" latinLnBrk="0" hangingPunct="1">
                        <a:defRPr sz="2350" kern="1200">
                          <a:solidFill>
                            <a:schemeClr val="tx1"/>
                          </a:solidFill>
                          <a:latin typeface="Calibri" panose="020F0502020204030204"/>
                        </a:defRPr>
                      </a:lvl8pPr>
                      <a:lvl9pPr marL="4620575" algn="l" defTabSz="1155144" rtl="0" eaLnBrk="1" latinLnBrk="0" hangingPunct="1">
                        <a:defRPr sz="2350" kern="1200">
                          <a:solidFill>
                            <a:schemeClr val="tx1"/>
                          </a:solidFill>
                          <a:latin typeface="Calibri" panose="020F0502020204030204"/>
                        </a:defRPr>
                      </a:lvl9pPr>
                    </a:lstStyle>
                    <a:p>
                      <a:pPr algn="ctr" fontAlgn="b"/>
                      <a:r>
                        <a:rPr lang="en-US" sz="1800" b="0" i="0" u="none" strike="noStrike" dirty="0">
                          <a:solidFill>
                            <a:srgbClr val="000000"/>
                          </a:solidFill>
                          <a:effectLst/>
                          <a:latin typeface="Calibri" panose="020F0502020204030204" pitchFamily="34" charset="0"/>
                          <a:cs typeface="Calibri" panose="020F0502020204030204" pitchFamily="34" charset="0"/>
                        </a:rPr>
                        <a:t>20 (62.5%)</a:t>
                      </a:r>
                    </a:p>
                  </a:txBody>
                  <a:tcPr marL="7419" marR="7419" marT="7419" marB="0" anchor="ctr">
                    <a:lnL>
                      <a:noFill/>
                    </a:lnL>
                    <a:lnR>
                      <a:noFill/>
                    </a:lnR>
                    <a:lnT>
                      <a:noFill/>
                    </a:lnT>
                    <a:lnB>
                      <a:noFill/>
                    </a:lnB>
                    <a:lnTlToBr w="12700" cmpd="sng">
                      <a:noFill/>
                      <a:prstDash val="solid"/>
                    </a:lnTlToBr>
                    <a:lnBlToTr w="12700" cmpd="sng">
                      <a:noFill/>
                      <a:prstDash val="solid"/>
                    </a:lnBlToTr>
                    <a:solidFill>
                      <a:sysClr val="window" lastClr="FFFFFF">
                        <a:alpha val="50000"/>
                      </a:sysClr>
                    </a:solidFill>
                  </a:tcPr>
                </a:tc>
                <a:extLst>
                  <a:ext uri="{0D108BD9-81ED-4DB2-BD59-A6C34878D82A}">
                    <a16:rowId xmlns:a16="http://schemas.microsoft.com/office/drawing/2014/main" val="1774856815"/>
                  </a:ext>
                </a:extLst>
              </a:tr>
              <a:tr h="417368">
                <a:tc>
                  <a:txBody>
                    <a:bodyPr/>
                    <a:lstStyle>
                      <a:lvl1pPr marL="0" algn="l" defTabSz="1155144" rtl="0" eaLnBrk="1" latinLnBrk="0" hangingPunct="1">
                        <a:defRPr sz="2350" kern="1200">
                          <a:solidFill>
                            <a:schemeClr val="tx1"/>
                          </a:solidFill>
                          <a:latin typeface="Calibri" panose="020F0502020204030204"/>
                        </a:defRPr>
                      </a:lvl1pPr>
                      <a:lvl2pPr marL="577571" algn="l" defTabSz="1155144" rtl="0" eaLnBrk="1" latinLnBrk="0" hangingPunct="1">
                        <a:defRPr sz="2350" kern="1200">
                          <a:solidFill>
                            <a:schemeClr val="tx1"/>
                          </a:solidFill>
                          <a:latin typeface="Calibri" panose="020F0502020204030204"/>
                        </a:defRPr>
                      </a:lvl2pPr>
                      <a:lvl3pPr marL="1155144" algn="l" defTabSz="1155144" rtl="0" eaLnBrk="1" latinLnBrk="0" hangingPunct="1">
                        <a:defRPr sz="2350" kern="1200">
                          <a:solidFill>
                            <a:schemeClr val="tx1"/>
                          </a:solidFill>
                          <a:latin typeface="Calibri" panose="020F0502020204030204"/>
                        </a:defRPr>
                      </a:lvl3pPr>
                      <a:lvl4pPr marL="1732715" algn="l" defTabSz="1155144" rtl="0" eaLnBrk="1" latinLnBrk="0" hangingPunct="1">
                        <a:defRPr sz="2350" kern="1200">
                          <a:solidFill>
                            <a:schemeClr val="tx1"/>
                          </a:solidFill>
                          <a:latin typeface="Calibri" panose="020F0502020204030204"/>
                        </a:defRPr>
                      </a:lvl4pPr>
                      <a:lvl5pPr marL="2310287" algn="l" defTabSz="1155144" rtl="0" eaLnBrk="1" latinLnBrk="0" hangingPunct="1">
                        <a:defRPr sz="2350" kern="1200">
                          <a:solidFill>
                            <a:schemeClr val="tx1"/>
                          </a:solidFill>
                          <a:latin typeface="Calibri" panose="020F0502020204030204"/>
                        </a:defRPr>
                      </a:lvl5pPr>
                      <a:lvl6pPr marL="2887859" algn="l" defTabSz="1155144" rtl="0" eaLnBrk="1" latinLnBrk="0" hangingPunct="1">
                        <a:defRPr sz="2350" kern="1200">
                          <a:solidFill>
                            <a:schemeClr val="tx1"/>
                          </a:solidFill>
                          <a:latin typeface="Calibri" panose="020F0502020204030204"/>
                        </a:defRPr>
                      </a:lvl6pPr>
                      <a:lvl7pPr marL="3465431" algn="l" defTabSz="1155144" rtl="0" eaLnBrk="1" latinLnBrk="0" hangingPunct="1">
                        <a:defRPr sz="2350" kern="1200">
                          <a:solidFill>
                            <a:schemeClr val="tx1"/>
                          </a:solidFill>
                          <a:latin typeface="Calibri" panose="020F0502020204030204"/>
                        </a:defRPr>
                      </a:lvl7pPr>
                      <a:lvl8pPr marL="4043002" algn="l" defTabSz="1155144" rtl="0" eaLnBrk="1" latinLnBrk="0" hangingPunct="1">
                        <a:defRPr sz="2350" kern="1200">
                          <a:solidFill>
                            <a:schemeClr val="tx1"/>
                          </a:solidFill>
                          <a:latin typeface="Calibri" panose="020F0502020204030204"/>
                        </a:defRPr>
                      </a:lvl8pPr>
                      <a:lvl9pPr marL="4620575" algn="l" defTabSz="1155144" rtl="0" eaLnBrk="1" latinLnBrk="0" hangingPunct="1">
                        <a:defRPr sz="2350" kern="1200">
                          <a:solidFill>
                            <a:schemeClr val="tx1"/>
                          </a:solidFill>
                          <a:latin typeface="Calibri" panose="020F0502020204030204"/>
                        </a:defRPr>
                      </a:lvl9pPr>
                    </a:lstStyle>
                    <a:p>
                      <a:pPr algn="l" fontAlgn="t"/>
                      <a:r>
                        <a:rPr lang="en-US" sz="1800" b="1" i="0" u="none" strike="noStrike" dirty="0">
                          <a:solidFill>
                            <a:srgbClr val="000000"/>
                          </a:solidFill>
                          <a:effectLst/>
                          <a:latin typeface="Calibri" panose="020F0502020204030204" pitchFamily="34" charset="0"/>
                          <a:cs typeface="Calibri" panose="020F0502020204030204" pitchFamily="34" charset="0"/>
                        </a:rPr>
                        <a:t>days delayed hospitalization</a:t>
                      </a:r>
                    </a:p>
                    <a:p>
                      <a:pPr algn="r" fontAlgn="t"/>
                      <a:r>
                        <a:rPr lang="en-US" sz="1800" b="0" i="0" u="none" strike="noStrike" dirty="0">
                          <a:solidFill>
                            <a:srgbClr val="000000"/>
                          </a:solidFill>
                          <a:effectLst/>
                          <a:latin typeface="Calibri" panose="020F0502020204030204" pitchFamily="34" charset="0"/>
                          <a:cs typeface="Calibri" panose="020F0502020204030204" pitchFamily="34" charset="0"/>
                        </a:rPr>
                        <a:t>mean ± SD (n)</a:t>
                      </a:r>
                    </a:p>
                  </a:txBody>
                  <a:tcPr marL="7419" marR="7419" marT="7419" marB="0">
                    <a:lnL>
                      <a:noFill/>
                    </a:lnL>
                    <a:lnR>
                      <a:noFill/>
                    </a:lnR>
                    <a:lnT>
                      <a:noFill/>
                    </a:lnT>
                    <a:lnB>
                      <a:noFill/>
                    </a:lnB>
                    <a:lnTlToBr w="12700" cmpd="sng">
                      <a:noFill/>
                      <a:prstDash val="solid"/>
                    </a:lnTlToBr>
                    <a:lnBlToTr w="12700" cmpd="sng">
                      <a:noFill/>
                      <a:prstDash val="solid"/>
                    </a:lnBlToTr>
                    <a:solidFill>
                      <a:sysClr val="window" lastClr="FFFFFF">
                        <a:alpha val="50000"/>
                      </a:sysClr>
                    </a:solidFill>
                  </a:tcPr>
                </a:tc>
                <a:tc>
                  <a:txBody>
                    <a:bodyPr/>
                    <a:lstStyle>
                      <a:lvl1pPr marL="0" algn="l" defTabSz="1155144" rtl="0" eaLnBrk="1" latinLnBrk="0" hangingPunct="1">
                        <a:defRPr sz="2350" kern="1200">
                          <a:solidFill>
                            <a:schemeClr val="tx1"/>
                          </a:solidFill>
                          <a:latin typeface="Calibri" panose="020F0502020204030204"/>
                        </a:defRPr>
                      </a:lvl1pPr>
                      <a:lvl2pPr marL="577571" algn="l" defTabSz="1155144" rtl="0" eaLnBrk="1" latinLnBrk="0" hangingPunct="1">
                        <a:defRPr sz="2350" kern="1200">
                          <a:solidFill>
                            <a:schemeClr val="tx1"/>
                          </a:solidFill>
                          <a:latin typeface="Calibri" panose="020F0502020204030204"/>
                        </a:defRPr>
                      </a:lvl2pPr>
                      <a:lvl3pPr marL="1155144" algn="l" defTabSz="1155144" rtl="0" eaLnBrk="1" latinLnBrk="0" hangingPunct="1">
                        <a:defRPr sz="2350" kern="1200">
                          <a:solidFill>
                            <a:schemeClr val="tx1"/>
                          </a:solidFill>
                          <a:latin typeface="Calibri" panose="020F0502020204030204"/>
                        </a:defRPr>
                      </a:lvl3pPr>
                      <a:lvl4pPr marL="1732715" algn="l" defTabSz="1155144" rtl="0" eaLnBrk="1" latinLnBrk="0" hangingPunct="1">
                        <a:defRPr sz="2350" kern="1200">
                          <a:solidFill>
                            <a:schemeClr val="tx1"/>
                          </a:solidFill>
                          <a:latin typeface="Calibri" panose="020F0502020204030204"/>
                        </a:defRPr>
                      </a:lvl4pPr>
                      <a:lvl5pPr marL="2310287" algn="l" defTabSz="1155144" rtl="0" eaLnBrk="1" latinLnBrk="0" hangingPunct="1">
                        <a:defRPr sz="2350" kern="1200">
                          <a:solidFill>
                            <a:schemeClr val="tx1"/>
                          </a:solidFill>
                          <a:latin typeface="Calibri" panose="020F0502020204030204"/>
                        </a:defRPr>
                      </a:lvl5pPr>
                      <a:lvl6pPr marL="2887859" algn="l" defTabSz="1155144" rtl="0" eaLnBrk="1" latinLnBrk="0" hangingPunct="1">
                        <a:defRPr sz="2350" kern="1200">
                          <a:solidFill>
                            <a:schemeClr val="tx1"/>
                          </a:solidFill>
                          <a:latin typeface="Calibri" panose="020F0502020204030204"/>
                        </a:defRPr>
                      </a:lvl6pPr>
                      <a:lvl7pPr marL="3465431" algn="l" defTabSz="1155144" rtl="0" eaLnBrk="1" latinLnBrk="0" hangingPunct="1">
                        <a:defRPr sz="2350" kern="1200">
                          <a:solidFill>
                            <a:schemeClr val="tx1"/>
                          </a:solidFill>
                          <a:latin typeface="Calibri" panose="020F0502020204030204"/>
                        </a:defRPr>
                      </a:lvl7pPr>
                      <a:lvl8pPr marL="4043002" algn="l" defTabSz="1155144" rtl="0" eaLnBrk="1" latinLnBrk="0" hangingPunct="1">
                        <a:defRPr sz="2350" kern="1200">
                          <a:solidFill>
                            <a:schemeClr val="tx1"/>
                          </a:solidFill>
                          <a:latin typeface="Calibri" panose="020F0502020204030204"/>
                        </a:defRPr>
                      </a:lvl8pPr>
                      <a:lvl9pPr marL="4620575" algn="l" defTabSz="1155144" rtl="0" eaLnBrk="1" latinLnBrk="0" hangingPunct="1">
                        <a:defRPr sz="2350" kern="1200">
                          <a:solidFill>
                            <a:schemeClr val="tx1"/>
                          </a:solidFill>
                          <a:latin typeface="Calibri" panose="020F0502020204030204"/>
                        </a:defRPr>
                      </a:lvl9pPr>
                    </a:lstStyle>
                    <a:p>
                      <a:pPr algn="ctr" fontAlgn="t"/>
                      <a:r>
                        <a:rPr lang="en-US" sz="1800" b="0" i="0" u="none" strike="noStrike" dirty="0">
                          <a:solidFill>
                            <a:srgbClr val="000000"/>
                          </a:solidFill>
                          <a:effectLst/>
                          <a:latin typeface="Calibri" panose="020F0502020204030204" pitchFamily="34" charset="0"/>
                          <a:cs typeface="Calibri" panose="020F0502020204030204" pitchFamily="34" charset="0"/>
                        </a:rPr>
                        <a:t>5.27  ±  3.29 (n=11)</a:t>
                      </a:r>
                    </a:p>
                  </a:txBody>
                  <a:tcPr marL="7419" marR="7419" marT="7419" marB="0" anchor="ctr">
                    <a:lnL>
                      <a:noFill/>
                    </a:lnL>
                    <a:lnR>
                      <a:noFill/>
                    </a:lnR>
                    <a:lnT>
                      <a:noFill/>
                    </a:lnT>
                    <a:lnB>
                      <a:noFill/>
                    </a:lnB>
                    <a:lnTlToBr w="12700" cmpd="sng">
                      <a:noFill/>
                      <a:prstDash val="solid"/>
                    </a:lnTlToBr>
                    <a:lnBlToTr w="12700" cmpd="sng">
                      <a:noFill/>
                      <a:prstDash val="solid"/>
                    </a:lnBlToTr>
                    <a:solidFill>
                      <a:sysClr val="window" lastClr="FFFFFF">
                        <a:alpha val="50000"/>
                      </a:sysClr>
                    </a:solidFill>
                  </a:tcPr>
                </a:tc>
                <a:extLst>
                  <a:ext uri="{0D108BD9-81ED-4DB2-BD59-A6C34878D82A}">
                    <a16:rowId xmlns:a16="http://schemas.microsoft.com/office/drawing/2014/main" val="234887508"/>
                  </a:ext>
                </a:extLst>
              </a:tr>
            </a:tbl>
          </a:graphicData>
        </a:graphic>
      </p:graphicFrame>
      <p:sp>
        <p:nvSpPr>
          <p:cNvPr id="224" name="TextBox 223">
            <a:extLst>
              <a:ext uri="{FF2B5EF4-FFF2-40B4-BE49-F238E27FC236}">
                <a16:creationId xmlns:a16="http://schemas.microsoft.com/office/drawing/2014/main" id="{D1A63047-85DD-4C32-8636-670F9DF35F45}"/>
              </a:ext>
            </a:extLst>
          </p:cNvPr>
          <p:cNvSpPr txBox="1"/>
          <p:nvPr/>
        </p:nvSpPr>
        <p:spPr>
          <a:xfrm>
            <a:off x="7460425" y="14364087"/>
            <a:ext cx="8522271" cy="369332"/>
          </a:xfrm>
          <a:prstGeom prst="rect">
            <a:avLst/>
          </a:prstGeom>
          <a:noFill/>
        </p:spPr>
        <p:txBody>
          <a:bodyPr wrap="square">
            <a:spAutoFit/>
          </a:bodyPr>
          <a:lstStyle/>
          <a:p>
            <a:pPr marL="0" marR="0" algn="ctr">
              <a:spcBef>
                <a:spcPts val="0"/>
              </a:spcBef>
              <a:spcAft>
                <a:spcPts val="1000"/>
              </a:spcAft>
            </a:pPr>
            <a:r>
              <a:rPr lang="en-US" sz="1800" b="1" dirty="0">
                <a:effectLst/>
                <a:latin typeface="Calibri" panose="020F0502020204030204" pitchFamily="34" charset="0"/>
                <a:ea typeface="Times New Roman" panose="02020603050405020304" pitchFamily="18" charset="0"/>
                <a:cs typeface="Calibri" panose="020F0502020204030204" pitchFamily="34" charset="0"/>
              </a:rPr>
              <a:t>Table 1. </a:t>
            </a:r>
            <a:r>
              <a:rPr lang="en-US" sz="1800" dirty="0">
                <a:effectLst/>
                <a:latin typeface="Calibri" panose="020F0502020204030204" pitchFamily="34" charset="0"/>
                <a:ea typeface="Times New Roman" panose="02020603050405020304" pitchFamily="18" charset="0"/>
                <a:cs typeface="Calibri" panose="020F0502020204030204" pitchFamily="34" charset="0"/>
              </a:rPr>
              <a:t>Overview of Meta-analysis Dataset Clinical Characteristics (</a:t>
            </a:r>
            <a:r>
              <a:rPr lang="en-US" sz="1800" i="1" dirty="0">
                <a:effectLst/>
                <a:latin typeface="Calibri" panose="020F0502020204030204" pitchFamily="34" charset="0"/>
                <a:ea typeface="Times New Roman" panose="02020603050405020304" pitchFamily="18" charset="0"/>
                <a:cs typeface="Calibri" panose="020F0502020204030204" pitchFamily="34" charset="0"/>
              </a:rPr>
              <a:t>n</a:t>
            </a:r>
            <a:r>
              <a:rPr lang="en-US" sz="1800" dirty="0">
                <a:effectLst/>
                <a:latin typeface="Calibri" panose="020F0502020204030204" pitchFamily="34" charset="0"/>
                <a:ea typeface="Times New Roman" panose="02020603050405020304" pitchFamily="18" charset="0"/>
                <a:cs typeface="Calibri" panose="020F0502020204030204" pitchFamily="34" charset="0"/>
              </a:rPr>
              <a:t>=86)</a:t>
            </a:r>
          </a:p>
        </p:txBody>
      </p:sp>
      <p:sp>
        <p:nvSpPr>
          <p:cNvPr id="225" name="TextBox 224">
            <a:extLst>
              <a:ext uri="{FF2B5EF4-FFF2-40B4-BE49-F238E27FC236}">
                <a16:creationId xmlns:a16="http://schemas.microsoft.com/office/drawing/2014/main" id="{16AB2681-2114-4BD7-AE39-56C1FA2BE9FD}"/>
              </a:ext>
            </a:extLst>
          </p:cNvPr>
          <p:cNvSpPr txBox="1"/>
          <p:nvPr/>
        </p:nvSpPr>
        <p:spPr>
          <a:xfrm>
            <a:off x="7968082" y="21084527"/>
            <a:ext cx="7756087" cy="369332"/>
          </a:xfrm>
          <a:prstGeom prst="rect">
            <a:avLst/>
          </a:prstGeom>
          <a:noFill/>
        </p:spPr>
        <p:txBody>
          <a:bodyPr wrap="square">
            <a:spAutoFit/>
          </a:bodyPr>
          <a:lstStyle/>
          <a:p>
            <a:pPr marL="0" marR="0" algn="ctr">
              <a:spcBef>
                <a:spcPts val="0"/>
              </a:spcBef>
              <a:spcAft>
                <a:spcPts val="1000"/>
              </a:spcAft>
            </a:pPr>
            <a:r>
              <a:rPr lang="en-US" sz="1800" b="1" dirty="0">
                <a:effectLst/>
                <a:latin typeface="Calibri" panose="020F0502020204030204" pitchFamily="34" charset="0"/>
                <a:ea typeface="Times New Roman" panose="02020603050405020304" pitchFamily="18" charset="0"/>
                <a:cs typeface="Calibri" panose="020F0502020204030204" pitchFamily="34" charset="0"/>
              </a:rPr>
              <a:t>Table 2. </a:t>
            </a:r>
            <a:r>
              <a:rPr lang="en-US" sz="1800" dirty="0">
                <a:effectLst/>
                <a:latin typeface="Calibri" panose="020F0502020204030204" pitchFamily="34" charset="0"/>
                <a:ea typeface="Times New Roman" panose="02020603050405020304" pitchFamily="18" charset="0"/>
                <a:cs typeface="Calibri" panose="020F0502020204030204" pitchFamily="34" charset="0"/>
              </a:rPr>
              <a:t>Overview of  COVID-19 Sample Characteristics (</a:t>
            </a:r>
            <a:r>
              <a:rPr lang="en-US" sz="1800" i="1" dirty="0">
                <a:effectLst/>
                <a:latin typeface="Calibri" panose="020F0502020204030204" pitchFamily="34" charset="0"/>
                <a:ea typeface="Times New Roman" panose="02020603050405020304" pitchFamily="18" charset="0"/>
                <a:cs typeface="Calibri" panose="020F0502020204030204" pitchFamily="34" charset="0"/>
              </a:rPr>
              <a:t>n</a:t>
            </a:r>
            <a:r>
              <a:rPr lang="en-US" sz="1800" dirty="0">
                <a:effectLst/>
                <a:latin typeface="Calibri" panose="020F0502020204030204" pitchFamily="34" charset="0"/>
                <a:ea typeface="Times New Roman" panose="02020603050405020304" pitchFamily="18" charset="0"/>
                <a:cs typeface="Calibri" panose="020F0502020204030204" pitchFamily="34" charset="0"/>
              </a:rPr>
              <a:t>=</a:t>
            </a:r>
            <a:r>
              <a:rPr lang="en-US" sz="1800" dirty="0">
                <a:latin typeface="Calibri" panose="020F0502020204030204" pitchFamily="34" charset="0"/>
                <a:ea typeface="Times New Roman" panose="02020603050405020304" pitchFamily="18" charset="0"/>
                <a:cs typeface="Calibri" panose="020F0502020204030204" pitchFamily="34" charset="0"/>
              </a:rPr>
              <a:t>32</a:t>
            </a:r>
            <a:r>
              <a:rPr lang="en-US" sz="1800" dirty="0">
                <a:effectLst/>
                <a:latin typeface="Calibri" panose="020F0502020204030204" pitchFamily="34" charset="0"/>
                <a:ea typeface="Times New Roman" panose="02020603050405020304" pitchFamily="18" charset="0"/>
                <a:cs typeface="Calibri" panose="020F0502020204030204" pitchFamily="34" charset="0"/>
              </a:rPr>
              <a:t>)</a:t>
            </a:r>
          </a:p>
        </p:txBody>
      </p:sp>
      <p:pic>
        <p:nvPicPr>
          <p:cNvPr id="227" name="Picture 226" descr="Chart&#10;&#10;Description automatically generated">
            <a:extLst>
              <a:ext uri="{FF2B5EF4-FFF2-40B4-BE49-F238E27FC236}">
                <a16:creationId xmlns:a16="http://schemas.microsoft.com/office/drawing/2014/main" id="{B316EF8B-B0CA-4283-9971-BF1B0E636480}"/>
              </a:ext>
            </a:extLst>
          </p:cNvPr>
          <p:cNvPicPr>
            <a:picLocks/>
          </p:cNvPicPr>
          <p:nvPr/>
        </p:nvPicPr>
        <p:blipFill rotWithShape="1">
          <a:blip r:embed="rId12">
            <a:alphaModFix/>
            <a:extLst>
              <a:ext uri="{28A0092B-C50C-407E-A947-70E740481C1C}">
                <a14:useLocalDpi xmlns:a14="http://schemas.microsoft.com/office/drawing/2010/main" val="0"/>
              </a:ext>
            </a:extLst>
          </a:blip>
          <a:srcRect l="78535" t="74560" r="4061" b="11814"/>
          <a:stretch/>
        </p:blipFill>
        <p:spPr>
          <a:xfrm>
            <a:off x="86282" y="34402680"/>
            <a:ext cx="3038005" cy="1171756"/>
          </a:xfrm>
          <a:prstGeom prst="rect">
            <a:avLst/>
          </a:prstGeom>
        </p:spPr>
      </p:pic>
      <p:pic>
        <p:nvPicPr>
          <p:cNvPr id="228" name="Picture 227" descr="Chart&#10;&#10;Description automatically generated">
            <a:extLst>
              <a:ext uri="{FF2B5EF4-FFF2-40B4-BE49-F238E27FC236}">
                <a16:creationId xmlns:a16="http://schemas.microsoft.com/office/drawing/2014/main" id="{1B63D918-3C73-4AE5-B827-84A1844E77E7}"/>
              </a:ext>
            </a:extLst>
          </p:cNvPr>
          <p:cNvPicPr>
            <a:picLocks/>
          </p:cNvPicPr>
          <p:nvPr/>
        </p:nvPicPr>
        <p:blipFill rotWithShape="1">
          <a:blip r:embed="rId12">
            <a:alphaModFix/>
            <a:extLst>
              <a:ext uri="{28A0092B-C50C-407E-A947-70E740481C1C}">
                <a14:useLocalDpi xmlns:a14="http://schemas.microsoft.com/office/drawing/2010/main" val="0"/>
              </a:ext>
            </a:extLst>
          </a:blip>
          <a:srcRect l="78535" t="88383" r="19558" b="786"/>
          <a:stretch/>
        </p:blipFill>
        <p:spPr>
          <a:xfrm>
            <a:off x="86282" y="35547140"/>
            <a:ext cx="332863" cy="931411"/>
          </a:xfrm>
          <a:prstGeom prst="rect">
            <a:avLst/>
          </a:prstGeom>
        </p:spPr>
      </p:pic>
      <p:pic>
        <p:nvPicPr>
          <p:cNvPr id="229" name="Picture 228" descr="Chart&#10;&#10;Description automatically generated">
            <a:extLst>
              <a:ext uri="{FF2B5EF4-FFF2-40B4-BE49-F238E27FC236}">
                <a16:creationId xmlns:a16="http://schemas.microsoft.com/office/drawing/2014/main" id="{8EA0C967-36EF-4560-A0D8-E5C21C363E06}"/>
              </a:ext>
            </a:extLst>
          </p:cNvPr>
          <p:cNvPicPr>
            <a:picLocks/>
          </p:cNvPicPr>
          <p:nvPr/>
        </p:nvPicPr>
        <p:blipFill rotWithShape="1">
          <a:blip r:embed="rId12">
            <a:alphaModFix/>
            <a:extLst>
              <a:ext uri="{28A0092B-C50C-407E-A947-70E740481C1C}">
                <a14:useLocalDpi xmlns:a14="http://schemas.microsoft.com/office/drawing/2010/main" val="0"/>
              </a:ext>
            </a:extLst>
          </a:blip>
          <a:srcRect l="78535" t="67958" r="14981" b="25895"/>
          <a:stretch/>
        </p:blipFill>
        <p:spPr>
          <a:xfrm>
            <a:off x="473379" y="35570414"/>
            <a:ext cx="1131905" cy="528555"/>
          </a:xfrm>
          <a:prstGeom prst="rect">
            <a:avLst/>
          </a:prstGeom>
        </p:spPr>
      </p:pic>
      <p:grpSp>
        <p:nvGrpSpPr>
          <p:cNvPr id="42" name="Group 41">
            <a:extLst>
              <a:ext uri="{FF2B5EF4-FFF2-40B4-BE49-F238E27FC236}">
                <a16:creationId xmlns:a16="http://schemas.microsoft.com/office/drawing/2014/main" id="{EAC80348-8EC1-4EFD-9394-5D8D1ABD82EF}"/>
              </a:ext>
            </a:extLst>
          </p:cNvPr>
          <p:cNvGrpSpPr>
            <a:grpSpLocks noChangeAspect="1"/>
          </p:cNvGrpSpPr>
          <p:nvPr/>
        </p:nvGrpSpPr>
        <p:grpSpPr>
          <a:xfrm>
            <a:off x="12488719" y="34478273"/>
            <a:ext cx="3356009" cy="2000278"/>
            <a:chOff x="11583514" y="35006867"/>
            <a:chExt cx="2844577" cy="1695450"/>
          </a:xfrm>
        </p:grpSpPr>
        <p:pic>
          <p:nvPicPr>
            <p:cNvPr id="230" name="Picture 229" descr="Chart&#10;&#10;Description automatically generated">
              <a:extLst>
                <a:ext uri="{FF2B5EF4-FFF2-40B4-BE49-F238E27FC236}">
                  <a16:creationId xmlns:a16="http://schemas.microsoft.com/office/drawing/2014/main" id="{BD3B06FC-FEA3-4320-9A24-EBF543186A45}"/>
                </a:ext>
              </a:extLst>
            </p:cNvPr>
            <p:cNvPicPr>
              <a:picLocks/>
            </p:cNvPicPr>
            <p:nvPr/>
          </p:nvPicPr>
          <p:blipFill rotWithShape="1">
            <a:blip r:embed="rId12">
              <a:alphaModFix/>
              <a:extLst>
                <a:ext uri="{28A0092B-C50C-407E-A947-70E740481C1C}">
                  <a14:useLocalDpi xmlns:a14="http://schemas.microsoft.com/office/drawing/2010/main" val="0"/>
                </a:ext>
              </a:extLst>
            </a:blip>
            <a:srcRect l="78535" t="53896" r="18228" b="32830"/>
            <a:stretch/>
          </p:blipFill>
          <p:spPr>
            <a:xfrm>
              <a:off x="13863153" y="35006867"/>
              <a:ext cx="564938" cy="1141420"/>
            </a:xfrm>
            <a:prstGeom prst="rect">
              <a:avLst/>
            </a:prstGeom>
          </p:spPr>
        </p:pic>
        <p:pic>
          <p:nvPicPr>
            <p:cNvPr id="232" name="Picture 231" descr="Chart&#10;&#10;Description automatically generated">
              <a:extLst>
                <a:ext uri="{FF2B5EF4-FFF2-40B4-BE49-F238E27FC236}">
                  <a16:creationId xmlns:a16="http://schemas.microsoft.com/office/drawing/2014/main" id="{3E2AE890-D9B5-4F52-AB5A-635F266FC7CC}"/>
                </a:ext>
              </a:extLst>
            </p:cNvPr>
            <p:cNvPicPr>
              <a:picLocks/>
            </p:cNvPicPr>
            <p:nvPr/>
          </p:nvPicPr>
          <p:blipFill rotWithShape="1">
            <a:blip r:embed="rId12">
              <a:alphaModFix/>
              <a:extLst>
                <a:ext uri="{28A0092B-C50C-407E-A947-70E740481C1C}">
                  <a14:useLocalDpi xmlns:a14="http://schemas.microsoft.com/office/drawing/2010/main" val="0"/>
                </a:ext>
              </a:extLst>
            </a:blip>
            <a:srcRect l="78535" t="37164" r="11461" b="55526"/>
            <a:stretch/>
          </p:blipFill>
          <p:spPr>
            <a:xfrm>
              <a:off x="12002301" y="35723784"/>
              <a:ext cx="1746239" cy="628614"/>
            </a:xfrm>
            <a:prstGeom prst="rect">
              <a:avLst/>
            </a:prstGeom>
          </p:spPr>
        </p:pic>
        <p:grpSp>
          <p:nvGrpSpPr>
            <p:cNvPr id="40" name="Group 39">
              <a:extLst>
                <a:ext uri="{FF2B5EF4-FFF2-40B4-BE49-F238E27FC236}">
                  <a16:creationId xmlns:a16="http://schemas.microsoft.com/office/drawing/2014/main" id="{F60E7E25-1D7C-4063-B68A-D5FFDAE71680}"/>
                </a:ext>
              </a:extLst>
            </p:cNvPr>
            <p:cNvGrpSpPr/>
            <p:nvPr/>
          </p:nvGrpSpPr>
          <p:grpSpPr>
            <a:xfrm>
              <a:off x="11988040" y="35006867"/>
              <a:ext cx="1773115" cy="1308792"/>
              <a:chOff x="8578743" y="35119960"/>
              <a:chExt cx="1773115" cy="1308792"/>
            </a:xfrm>
          </p:grpSpPr>
          <p:grpSp>
            <p:nvGrpSpPr>
              <p:cNvPr id="37" name="Group 36">
                <a:extLst>
                  <a:ext uri="{FF2B5EF4-FFF2-40B4-BE49-F238E27FC236}">
                    <a16:creationId xmlns:a16="http://schemas.microsoft.com/office/drawing/2014/main" id="{05CB0063-D9BB-4DC0-AC8E-00548880CB43}"/>
                  </a:ext>
                </a:extLst>
              </p:cNvPr>
              <p:cNvGrpSpPr/>
              <p:nvPr/>
            </p:nvGrpSpPr>
            <p:grpSpPr>
              <a:xfrm>
                <a:off x="8578743" y="35119960"/>
                <a:ext cx="769762" cy="706952"/>
                <a:chOff x="8578743" y="35119960"/>
                <a:chExt cx="769762" cy="706952"/>
              </a:xfrm>
            </p:grpSpPr>
            <p:pic>
              <p:nvPicPr>
                <p:cNvPr id="231" name="Picture 230" descr="Chart&#10;&#10;Description automatically generated">
                  <a:extLst>
                    <a:ext uri="{FF2B5EF4-FFF2-40B4-BE49-F238E27FC236}">
                      <a16:creationId xmlns:a16="http://schemas.microsoft.com/office/drawing/2014/main" id="{E6365FF5-5B45-4CFC-BEBC-F10FF88A6E9B}"/>
                    </a:ext>
                  </a:extLst>
                </p:cNvPr>
                <p:cNvPicPr>
                  <a:picLocks/>
                </p:cNvPicPr>
                <p:nvPr/>
              </p:nvPicPr>
              <p:blipFill rotWithShape="1">
                <a:blip r:embed="rId12">
                  <a:alphaModFix/>
                  <a:extLst>
                    <a:ext uri="{28A0092B-C50C-407E-A947-70E740481C1C}">
                      <a14:useLocalDpi xmlns:a14="http://schemas.microsoft.com/office/drawing/2010/main" val="0"/>
                    </a:ext>
                  </a:extLst>
                </a:blip>
                <a:srcRect l="78535" t="33852" r="17241" b="63652"/>
                <a:stretch/>
              </p:blipFill>
              <p:spPr>
                <a:xfrm>
                  <a:off x="8578743" y="35612275"/>
                  <a:ext cx="737278" cy="214637"/>
                </a:xfrm>
                <a:prstGeom prst="rect">
                  <a:avLst/>
                </a:prstGeom>
              </p:spPr>
            </p:pic>
            <p:pic>
              <p:nvPicPr>
                <p:cNvPr id="234" name="Picture 233" descr="Chart&#10;&#10;Description automatically generated">
                  <a:extLst>
                    <a:ext uri="{FF2B5EF4-FFF2-40B4-BE49-F238E27FC236}">
                      <a16:creationId xmlns:a16="http://schemas.microsoft.com/office/drawing/2014/main" id="{9E0B62E3-82B0-40EA-843A-2460370B132A}"/>
                    </a:ext>
                  </a:extLst>
                </p:cNvPr>
                <p:cNvPicPr>
                  <a:picLocks/>
                </p:cNvPicPr>
                <p:nvPr/>
              </p:nvPicPr>
              <p:blipFill rotWithShape="1">
                <a:blip r:embed="rId12">
                  <a:alphaModFix/>
                  <a:extLst>
                    <a:ext uri="{28A0092B-C50C-407E-A947-70E740481C1C}">
                      <a14:useLocalDpi xmlns:a14="http://schemas.microsoft.com/office/drawing/2010/main" val="0"/>
                    </a:ext>
                  </a:extLst>
                </a:blip>
                <a:srcRect l="78723" t="26246" r="17053" b="67924"/>
                <a:stretch/>
              </p:blipFill>
              <p:spPr>
                <a:xfrm>
                  <a:off x="8611227" y="35119960"/>
                  <a:ext cx="737278" cy="501325"/>
                </a:xfrm>
                <a:prstGeom prst="rect">
                  <a:avLst/>
                </a:prstGeom>
              </p:spPr>
            </p:pic>
          </p:grpSp>
          <p:grpSp>
            <p:nvGrpSpPr>
              <p:cNvPr id="39" name="Group 38">
                <a:extLst>
                  <a:ext uri="{FF2B5EF4-FFF2-40B4-BE49-F238E27FC236}">
                    <a16:creationId xmlns:a16="http://schemas.microsoft.com/office/drawing/2014/main" id="{39A6A35F-E54B-4E3C-8CB8-CF9C11F1FB1F}"/>
                  </a:ext>
                </a:extLst>
              </p:cNvPr>
              <p:cNvGrpSpPr/>
              <p:nvPr/>
            </p:nvGrpSpPr>
            <p:grpSpPr>
              <a:xfrm>
                <a:off x="8796781" y="35326583"/>
                <a:ext cx="1555077" cy="1102169"/>
                <a:chOff x="8799279" y="35331579"/>
                <a:chExt cx="1555077" cy="1102169"/>
              </a:xfrm>
            </p:grpSpPr>
            <p:sp>
              <p:nvSpPr>
                <p:cNvPr id="38" name="TextBox 37">
                  <a:extLst>
                    <a:ext uri="{FF2B5EF4-FFF2-40B4-BE49-F238E27FC236}">
                      <a16:creationId xmlns:a16="http://schemas.microsoft.com/office/drawing/2014/main" id="{8A1DF48C-230C-4BBE-AB2B-C08429FA9474}"/>
                    </a:ext>
                  </a:extLst>
                </p:cNvPr>
                <p:cNvSpPr txBox="1"/>
                <p:nvPr/>
              </p:nvSpPr>
              <p:spPr>
                <a:xfrm>
                  <a:off x="8810778" y="35331579"/>
                  <a:ext cx="507740" cy="104350"/>
                </a:xfrm>
                <a:prstGeom prst="rect">
                  <a:avLst/>
                </a:prstGeom>
                <a:solidFill>
                  <a:schemeClr val="bg1"/>
                </a:solidFill>
              </p:spPr>
              <p:txBody>
                <a:bodyPr wrap="square" lIns="0" tIns="0" rIns="0" bIns="0" rtlCol="0" anchor="ctr">
                  <a:spAutoFit/>
                </a:bodyPr>
                <a:lstStyle/>
                <a:p>
                  <a:r>
                    <a:rPr lang="en-US" sz="800" dirty="0"/>
                    <a:t>Deceased</a:t>
                  </a:r>
                </a:p>
              </p:txBody>
            </p:sp>
            <p:sp>
              <p:nvSpPr>
                <p:cNvPr id="235" name="TextBox 234">
                  <a:extLst>
                    <a:ext uri="{FF2B5EF4-FFF2-40B4-BE49-F238E27FC236}">
                      <a16:creationId xmlns:a16="http://schemas.microsoft.com/office/drawing/2014/main" id="{6053B0DC-CB2F-407B-A2B5-D5500D9741D8}"/>
                    </a:ext>
                  </a:extLst>
                </p:cNvPr>
                <p:cNvSpPr txBox="1"/>
                <p:nvPr/>
              </p:nvSpPr>
              <p:spPr>
                <a:xfrm>
                  <a:off x="8810779" y="35493576"/>
                  <a:ext cx="464871" cy="104350"/>
                </a:xfrm>
                <a:prstGeom prst="rect">
                  <a:avLst/>
                </a:prstGeom>
                <a:solidFill>
                  <a:schemeClr val="bg1"/>
                </a:solidFill>
              </p:spPr>
              <p:txBody>
                <a:bodyPr wrap="square" lIns="0" tIns="0" rIns="0" bIns="0" rtlCol="0" anchor="ctr">
                  <a:spAutoFit/>
                </a:bodyPr>
                <a:lstStyle/>
                <a:p>
                  <a:r>
                    <a:rPr lang="en-US" sz="800" dirty="0"/>
                    <a:t>Survived</a:t>
                  </a:r>
                </a:p>
              </p:txBody>
            </p:sp>
            <p:sp>
              <p:nvSpPr>
                <p:cNvPr id="236" name="TextBox 235">
                  <a:extLst>
                    <a:ext uri="{FF2B5EF4-FFF2-40B4-BE49-F238E27FC236}">
                      <a16:creationId xmlns:a16="http://schemas.microsoft.com/office/drawing/2014/main" id="{EACC6FF2-0D5A-452F-A0AE-9C7E8B1A329C}"/>
                    </a:ext>
                  </a:extLst>
                </p:cNvPr>
                <p:cNvSpPr txBox="1"/>
                <p:nvPr/>
              </p:nvSpPr>
              <p:spPr>
                <a:xfrm>
                  <a:off x="8799279" y="35655170"/>
                  <a:ext cx="464871" cy="104350"/>
                </a:xfrm>
                <a:prstGeom prst="rect">
                  <a:avLst/>
                </a:prstGeom>
                <a:solidFill>
                  <a:schemeClr val="bg1"/>
                </a:solidFill>
              </p:spPr>
              <p:txBody>
                <a:bodyPr wrap="square" lIns="0" tIns="0" rIns="0" bIns="0" rtlCol="0" anchor="ctr">
                  <a:spAutoFit/>
                </a:bodyPr>
                <a:lstStyle/>
                <a:p>
                  <a:r>
                    <a:rPr lang="en-US" sz="800" dirty="0"/>
                    <a:t>Unknown</a:t>
                  </a:r>
                </a:p>
              </p:txBody>
            </p:sp>
            <p:sp>
              <p:nvSpPr>
                <p:cNvPr id="241" name="TextBox 240">
                  <a:extLst>
                    <a:ext uri="{FF2B5EF4-FFF2-40B4-BE49-F238E27FC236}">
                      <a16:creationId xmlns:a16="http://schemas.microsoft.com/office/drawing/2014/main" id="{3021044C-110F-4B6F-9496-AEEDA2D73F52}"/>
                    </a:ext>
                  </a:extLst>
                </p:cNvPr>
                <p:cNvSpPr txBox="1"/>
                <p:nvPr/>
              </p:nvSpPr>
              <p:spPr>
                <a:xfrm>
                  <a:off x="8822275" y="36001204"/>
                  <a:ext cx="453370" cy="104350"/>
                </a:xfrm>
                <a:prstGeom prst="rect">
                  <a:avLst/>
                </a:prstGeom>
                <a:solidFill>
                  <a:schemeClr val="bg1"/>
                </a:solidFill>
              </p:spPr>
              <p:txBody>
                <a:bodyPr wrap="square" lIns="0" tIns="0" rIns="0" bIns="0" rtlCol="0" anchor="ctr">
                  <a:spAutoFit/>
                </a:bodyPr>
                <a:lstStyle/>
                <a:p>
                  <a:r>
                    <a:rPr lang="en-US" sz="800" dirty="0"/>
                    <a:t>COVID-19</a:t>
                  </a:r>
                </a:p>
              </p:txBody>
            </p:sp>
            <p:sp>
              <p:nvSpPr>
                <p:cNvPr id="242" name="TextBox 241">
                  <a:extLst>
                    <a:ext uri="{FF2B5EF4-FFF2-40B4-BE49-F238E27FC236}">
                      <a16:creationId xmlns:a16="http://schemas.microsoft.com/office/drawing/2014/main" id="{14A46982-628D-46BE-AF95-FA340DCB707C}"/>
                    </a:ext>
                  </a:extLst>
                </p:cNvPr>
                <p:cNvSpPr txBox="1"/>
                <p:nvPr/>
              </p:nvSpPr>
              <p:spPr>
                <a:xfrm>
                  <a:off x="8822276" y="36174697"/>
                  <a:ext cx="1532080" cy="104350"/>
                </a:xfrm>
                <a:prstGeom prst="rect">
                  <a:avLst/>
                </a:prstGeom>
                <a:solidFill>
                  <a:schemeClr val="bg1"/>
                </a:solidFill>
              </p:spPr>
              <p:txBody>
                <a:bodyPr wrap="square" lIns="0" tIns="0" rIns="0" bIns="0" rtlCol="0" anchor="ctr">
                  <a:spAutoFit/>
                </a:bodyPr>
                <a:lstStyle/>
                <a:p>
                  <a:r>
                    <a:rPr lang="en-US" sz="800" dirty="0"/>
                    <a:t>Community acquired pneumonia</a:t>
                  </a:r>
                </a:p>
              </p:txBody>
            </p:sp>
            <p:sp>
              <p:nvSpPr>
                <p:cNvPr id="243" name="TextBox 242">
                  <a:extLst>
                    <a:ext uri="{FF2B5EF4-FFF2-40B4-BE49-F238E27FC236}">
                      <a16:creationId xmlns:a16="http://schemas.microsoft.com/office/drawing/2014/main" id="{B70E8B91-ED53-4823-B935-B16D8EA3D854}"/>
                    </a:ext>
                  </a:extLst>
                </p:cNvPr>
                <p:cNvSpPr txBox="1"/>
                <p:nvPr/>
              </p:nvSpPr>
              <p:spPr>
                <a:xfrm>
                  <a:off x="8822276" y="36329398"/>
                  <a:ext cx="741969" cy="104350"/>
                </a:xfrm>
                <a:prstGeom prst="rect">
                  <a:avLst/>
                </a:prstGeom>
                <a:solidFill>
                  <a:schemeClr val="bg1"/>
                </a:solidFill>
              </p:spPr>
              <p:txBody>
                <a:bodyPr wrap="square" lIns="0" tIns="0" rIns="0" bIns="0" rtlCol="0" anchor="ctr">
                  <a:spAutoFit/>
                </a:bodyPr>
                <a:lstStyle/>
                <a:p>
                  <a:r>
                    <a:rPr lang="en-US" sz="800" dirty="0"/>
                    <a:t>Uninfected</a:t>
                  </a:r>
                </a:p>
              </p:txBody>
            </p:sp>
          </p:grpSp>
        </p:grpSp>
        <p:pic>
          <p:nvPicPr>
            <p:cNvPr id="237" name="Picture 236" descr="Chart&#10;&#10;Description automatically generated">
              <a:extLst>
                <a:ext uri="{FF2B5EF4-FFF2-40B4-BE49-F238E27FC236}">
                  <a16:creationId xmlns:a16="http://schemas.microsoft.com/office/drawing/2014/main" id="{72722F7E-618F-4CB1-97C1-7E82BD125BEF}"/>
                </a:ext>
              </a:extLst>
            </p:cNvPr>
            <p:cNvPicPr>
              <a:picLocks/>
            </p:cNvPicPr>
            <p:nvPr/>
          </p:nvPicPr>
          <p:blipFill rotWithShape="1">
            <a:blip r:embed="rId12">
              <a:alphaModFix/>
              <a:extLst>
                <a:ext uri="{28A0092B-C50C-407E-A947-70E740481C1C}">
                  <a14:useLocalDpi xmlns:a14="http://schemas.microsoft.com/office/drawing/2010/main" val="0"/>
                </a:ext>
              </a:extLst>
            </a:blip>
            <a:srcRect l="76845" t="26279" r="21377" b="54004"/>
            <a:stretch/>
          </p:blipFill>
          <p:spPr>
            <a:xfrm>
              <a:off x="11583514" y="35006867"/>
              <a:ext cx="310360" cy="1695450"/>
            </a:xfrm>
            <a:prstGeom prst="rect">
              <a:avLst/>
            </a:prstGeom>
          </p:spPr>
        </p:pic>
        <p:grpSp>
          <p:nvGrpSpPr>
            <p:cNvPr id="41" name="Group 40">
              <a:extLst>
                <a:ext uri="{FF2B5EF4-FFF2-40B4-BE49-F238E27FC236}">
                  <a16:creationId xmlns:a16="http://schemas.microsoft.com/office/drawing/2014/main" id="{EC275C9D-6BB2-432F-87D8-18E671CA8311}"/>
                </a:ext>
              </a:extLst>
            </p:cNvPr>
            <p:cNvGrpSpPr/>
            <p:nvPr/>
          </p:nvGrpSpPr>
          <p:grpSpPr>
            <a:xfrm>
              <a:off x="13133048" y="35006867"/>
              <a:ext cx="354859" cy="636022"/>
              <a:chOff x="13891082" y="34970478"/>
              <a:chExt cx="354859" cy="636022"/>
            </a:xfrm>
          </p:grpSpPr>
          <p:pic>
            <p:nvPicPr>
              <p:cNvPr id="233" name="Picture 232" descr="Chart&#10;&#10;Description automatically generated">
                <a:extLst>
                  <a:ext uri="{FF2B5EF4-FFF2-40B4-BE49-F238E27FC236}">
                    <a16:creationId xmlns:a16="http://schemas.microsoft.com/office/drawing/2014/main" id="{0BA17213-A3ED-402A-AE1C-685A9ADBB69E}"/>
                  </a:ext>
                </a:extLst>
              </p:cNvPr>
              <p:cNvPicPr>
                <a:picLocks/>
              </p:cNvPicPr>
              <p:nvPr/>
            </p:nvPicPr>
            <p:blipFill rotWithShape="1">
              <a:blip r:embed="rId12">
                <a:alphaModFix/>
                <a:extLst>
                  <a:ext uri="{28A0092B-C50C-407E-A947-70E740481C1C}">
                    <a14:useLocalDpi xmlns:a14="http://schemas.microsoft.com/office/drawing/2010/main" val="0"/>
                  </a:ext>
                </a:extLst>
              </a:blip>
              <a:srcRect l="78535" t="46986" r="19432" b="47026"/>
              <a:stretch/>
            </p:blipFill>
            <p:spPr>
              <a:xfrm>
                <a:off x="13891082" y="35091642"/>
                <a:ext cx="354859" cy="514858"/>
              </a:xfrm>
              <a:prstGeom prst="rect">
                <a:avLst/>
              </a:prstGeom>
            </p:spPr>
          </p:pic>
          <p:pic>
            <p:nvPicPr>
              <p:cNvPr id="238" name="Picture 237" descr="Chart&#10;&#10;Description automatically generated">
                <a:extLst>
                  <a:ext uri="{FF2B5EF4-FFF2-40B4-BE49-F238E27FC236}">
                    <a16:creationId xmlns:a16="http://schemas.microsoft.com/office/drawing/2014/main" id="{DBA9B5E5-13AD-4095-8825-682377AF1A04}"/>
                  </a:ext>
                </a:extLst>
              </p:cNvPr>
              <p:cNvPicPr>
                <a:picLocks/>
              </p:cNvPicPr>
              <p:nvPr/>
            </p:nvPicPr>
            <p:blipFill rotWithShape="1">
              <a:blip r:embed="rId12">
                <a:alphaModFix/>
                <a:extLst>
                  <a:ext uri="{28A0092B-C50C-407E-A947-70E740481C1C}">
                    <a14:useLocalDpi xmlns:a14="http://schemas.microsoft.com/office/drawing/2010/main" val="0"/>
                  </a:ext>
                </a:extLst>
              </a:blip>
              <a:srcRect l="80383" t="45520" r="17584" b="52921"/>
              <a:stretch/>
            </p:blipFill>
            <p:spPr>
              <a:xfrm>
                <a:off x="13891082" y="34970478"/>
                <a:ext cx="354859" cy="134083"/>
              </a:xfrm>
              <a:prstGeom prst="rect">
                <a:avLst/>
              </a:prstGeom>
            </p:spPr>
          </p:pic>
        </p:grpSp>
      </p:grpSp>
      <p:sp>
        <p:nvSpPr>
          <p:cNvPr id="44" name="Rectangle 2">
            <a:extLst>
              <a:ext uri="{FF2B5EF4-FFF2-40B4-BE49-F238E27FC236}">
                <a16:creationId xmlns:a16="http://schemas.microsoft.com/office/drawing/2014/main" id="{F6DE8FD8-ABA8-4E9F-8511-7FCEBFAEBF03}"/>
              </a:ext>
            </a:extLst>
          </p:cNvPr>
          <p:cNvSpPr>
            <a:spLocks noChangeArrowheads="1"/>
          </p:cNvSpPr>
          <p:nvPr/>
        </p:nvSpPr>
        <p:spPr bwMode="auto">
          <a:xfrm>
            <a:off x="16103093" y="32692497"/>
            <a:ext cx="10016591" cy="2733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19025" rIns="0" bIns="119025"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effectLst/>
                <a:latin typeface="Calibri" panose="020F0502020204030204" pitchFamily="34" charset="0"/>
                <a:cs typeface="Calibri" panose="020F0502020204030204" pitchFamily="34" charset="0"/>
              </a:rPr>
              <a:t>Figure 4. </a:t>
            </a:r>
            <a:r>
              <a:rPr kumimoji="0" lang="en-US" altLang="en-US" sz="1800" b="0" i="0" u="none" strike="noStrike" cap="none" normalizeH="0" baseline="0" dirty="0">
                <a:ln>
                  <a:noFill/>
                </a:ln>
                <a:effectLst/>
                <a:latin typeface="Calibri" panose="020F0502020204030204" pitchFamily="34" charset="0"/>
                <a:cs typeface="Calibri" panose="020F0502020204030204" pitchFamily="34" charset="0"/>
              </a:rPr>
              <a:t>Heat Tree Matrix Visualizing Distinct COVID-19 vs. Uninfected &amp; Viral Pneumonia Taxonomic Profiles. Taxonomic heat tree data matrix visualization depicting the Log 2 median ratio differences across the different cohorts. The tree depicted in grey in the lower left represents a key for the other trees. Each of smaller trees represents a comparison between the different cohorts, as labelled in the columns and rows. Taxa colored brown are more abundant among in the cohort labelled in the columns whereas taxa colored green would be more abundant in the cohort labelled in the row. For example, there were significant increases (green) identified in log2 median ratio of several species belonging to the genus </a:t>
            </a:r>
            <a:r>
              <a:rPr kumimoji="0" lang="en-US" altLang="en-US" sz="1800" b="0" i="1" u="none" strike="noStrike" cap="none" normalizeH="0" baseline="0" dirty="0" err="1">
                <a:ln>
                  <a:noFill/>
                </a:ln>
                <a:effectLst/>
                <a:latin typeface="Calibri" panose="020F0502020204030204" pitchFamily="34" charset="0"/>
                <a:cs typeface="Calibri" panose="020F0502020204030204" pitchFamily="34" charset="0"/>
              </a:rPr>
              <a:t>Sphingomonas</a:t>
            </a:r>
            <a:r>
              <a:rPr kumimoji="0" lang="en-US" altLang="en-US" sz="1800" b="0" i="1" u="none" strike="noStrike" cap="none" normalizeH="0" baseline="0" dirty="0">
                <a:ln>
                  <a:noFill/>
                </a:ln>
                <a:effectLst/>
                <a:latin typeface="Calibri" panose="020F0502020204030204" pitchFamily="34" charset="0"/>
                <a:cs typeface="Calibri" panose="020F0502020204030204" pitchFamily="34" charset="0"/>
              </a:rPr>
              <a:t> </a:t>
            </a:r>
            <a:r>
              <a:rPr kumimoji="0" lang="en-US" altLang="en-US" sz="1800" b="0" i="0" u="none" strike="noStrike" cap="none" normalizeH="0" baseline="0" dirty="0">
                <a:ln>
                  <a:noFill/>
                </a:ln>
                <a:effectLst/>
                <a:latin typeface="Calibri" panose="020F0502020204030204" pitchFamily="34" charset="0"/>
                <a:cs typeface="Calibri" panose="020F0502020204030204" pitchFamily="34" charset="0"/>
              </a:rPr>
              <a:t>when comparing the COVID-19 vs uninfected cohort (top left) and decreases (brown) when comparing the Uninfected to the community acquired pneumonia cohort (bottom right). </a:t>
            </a:r>
          </a:p>
        </p:txBody>
      </p:sp>
      <p:sp>
        <p:nvSpPr>
          <p:cNvPr id="240" name="TextBox 239">
            <a:extLst>
              <a:ext uri="{FF2B5EF4-FFF2-40B4-BE49-F238E27FC236}">
                <a16:creationId xmlns:a16="http://schemas.microsoft.com/office/drawing/2014/main" id="{3678440F-756B-40EF-9726-57541691AA61}"/>
              </a:ext>
            </a:extLst>
          </p:cNvPr>
          <p:cNvSpPr txBox="1"/>
          <p:nvPr/>
        </p:nvSpPr>
        <p:spPr>
          <a:xfrm>
            <a:off x="-26074" y="42034420"/>
            <a:ext cx="15870801" cy="923330"/>
          </a:xfrm>
          <a:prstGeom prst="rect">
            <a:avLst/>
          </a:prstGeom>
          <a:noFill/>
        </p:spPr>
        <p:txBody>
          <a:bodyPr wrap="square">
            <a:spAutoFit/>
          </a:bodyPr>
          <a:lstStyle/>
          <a:p>
            <a:pPr marL="0" marR="0" algn="just">
              <a:spcBef>
                <a:spcPts val="0"/>
              </a:spcBef>
              <a:spcAft>
                <a:spcPts val="1000"/>
              </a:spcAft>
            </a:pPr>
            <a:r>
              <a:rPr lang="en-US" sz="1800" b="1" dirty="0">
                <a:effectLst/>
                <a:latin typeface="Calibri" panose="020F0502020204030204" pitchFamily="34" charset="0"/>
                <a:ea typeface="Times New Roman" panose="02020603050405020304" pitchFamily="18" charset="0"/>
                <a:cs typeface="Calibri" panose="020F0502020204030204" pitchFamily="34" charset="0"/>
              </a:rPr>
              <a:t>Figure 1. </a:t>
            </a:r>
            <a:r>
              <a:rPr lang="en-US" sz="1800" dirty="0">
                <a:effectLst/>
                <a:latin typeface="Calibri" panose="020F0502020204030204" pitchFamily="34" charset="0"/>
                <a:ea typeface="Times New Roman" panose="02020603050405020304" pitchFamily="18" charset="0"/>
                <a:cs typeface="Calibri" panose="020F0502020204030204" pitchFamily="34" charset="0"/>
              </a:rPr>
              <a:t>Heatmap with Notable Microbially-Derived Gene Ontology Functional Annotations Associated with COVID-19 (n=32), as Compared to Community Acquired Pneumonia (n=29) &amp; Uninfected (n=25) Cohorts. Rows are sorted by parental GO terms (depth=1), and columns are clustered by Euclidean distance using ward D2 clustering. Comparisons were conducted using MaAsLin2, controlling for random effects of publication and patient and correcting for multiple tests (q&lt;0.05).</a:t>
            </a:r>
          </a:p>
        </p:txBody>
      </p:sp>
      <p:grpSp>
        <p:nvGrpSpPr>
          <p:cNvPr id="246" name="Group 245">
            <a:extLst>
              <a:ext uri="{FF2B5EF4-FFF2-40B4-BE49-F238E27FC236}">
                <a16:creationId xmlns:a16="http://schemas.microsoft.com/office/drawing/2014/main" id="{32D377B5-7AC6-4329-8337-8FC20A2DBA43}"/>
              </a:ext>
            </a:extLst>
          </p:cNvPr>
          <p:cNvGrpSpPr/>
          <p:nvPr/>
        </p:nvGrpSpPr>
        <p:grpSpPr>
          <a:xfrm>
            <a:off x="16105029" y="21987449"/>
            <a:ext cx="9901819" cy="10704952"/>
            <a:chOff x="18626472" y="20370084"/>
            <a:chExt cx="9901819" cy="10704952"/>
          </a:xfrm>
        </p:grpSpPr>
        <p:sp>
          <p:nvSpPr>
            <p:cNvPr id="247" name="Rectangle 246">
              <a:extLst>
                <a:ext uri="{FF2B5EF4-FFF2-40B4-BE49-F238E27FC236}">
                  <a16:creationId xmlns:a16="http://schemas.microsoft.com/office/drawing/2014/main" id="{FC2EF78F-44BC-49D7-B34E-2C630E564B25}"/>
                </a:ext>
              </a:extLst>
            </p:cNvPr>
            <p:cNvSpPr/>
            <p:nvPr/>
          </p:nvSpPr>
          <p:spPr>
            <a:xfrm>
              <a:off x="20823713" y="20503236"/>
              <a:ext cx="2073732" cy="369332"/>
            </a:xfrm>
            <a:prstGeom prst="rect">
              <a:avLst/>
            </a:prstGeom>
          </p:spPr>
          <p:txBody>
            <a:bodyPr wrap="square" anchor="ctr">
              <a:spAutoFit/>
            </a:bodyPr>
            <a:lstStyle/>
            <a:p>
              <a:pPr algn="ctr" eaLnBrk="1" fontAlgn="auto" hangingPunct="1">
                <a:spcBef>
                  <a:spcPts val="0"/>
                </a:spcBef>
                <a:spcAft>
                  <a:spcPts val="0"/>
                </a:spcAft>
              </a:pPr>
              <a:r>
                <a:rPr lang="en-US" sz="1800" b="1" dirty="0">
                  <a:solidFill>
                    <a:srgbClr val="A35607"/>
                  </a:solidFill>
                  <a:latin typeface="Calibri" panose="020F0502020204030204"/>
                  <a:ea typeface="+mn-ea"/>
                </a:rPr>
                <a:t>Uninfected</a:t>
              </a:r>
            </a:p>
          </p:txBody>
        </p:sp>
        <p:sp>
          <p:nvSpPr>
            <p:cNvPr id="248" name="Rectangle 247">
              <a:extLst>
                <a:ext uri="{FF2B5EF4-FFF2-40B4-BE49-F238E27FC236}">
                  <a16:creationId xmlns:a16="http://schemas.microsoft.com/office/drawing/2014/main" id="{F46B3211-3AB6-4039-899C-E6B3994A79D2}"/>
                </a:ext>
              </a:extLst>
            </p:cNvPr>
            <p:cNvSpPr/>
            <p:nvPr/>
          </p:nvSpPr>
          <p:spPr>
            <a:xfrm>
              <a:off x="25280013" y="20370084"/>
              <a:ext cx="2338509" cy="646331"/>
            </a:xfrm>
            <a:prstGeom prst="rect">
              <a:avLst/>
            </a:prstGeom>
          </p:spPr>
          <p:txBody>
            <a:bodyPr wrap="square" anchor="ctr">
              <a:spAutoFit/>
            </a:bodyPr>
            <a:lstStyle/>
            <a:p>
              <a:pPr algn="ctr" eaLnBrk="1" fontAlgn="auto" hangingPunct="1">
                <a:spcBef>
                  <a:spcPts val="0"/>
                </a:spcBef>
                <a:spcAft>
                  <a:spcPts val="0"/>
                </a:spcAft>
              </a:pPr>
              <a:r>
                <a:rPr lang="en-US" sz="1800" b="1" dirty="0">
                  <a:solidFill>
                    <a:srgbClr val="A35607"/>
                  </a:solidFill>
                  <a:latin typeface="Calibri" panose="020F0502020204030204"/>
                  <a:ea typeface="+mn-ea"/>
                </a:rPr>
                <a:t>Community acquired pneumonia</a:t>
              </a:r>
            </a:p>
          </p:txBody>
        </p:sp>
        <p:sp>
          <p:nvSpPr>
            <p:cNvPr id="250" name="Rectangle 249">
              <a:extLst>
                <a:ext uri="{FF2B5EF4-FFF2-40B4-BE49-F238E27FC236}">
                  <a16:creationId xmlns:a16="http://schemas.microsoft.com/office/drawing/2014/main" id="{AD3290F5-B4C1-4A61-9680-B40B81146720}"/>
                </a:ext>
              </a:extLst>
            </p:cNvPr>
            <p:cNvSpPr/>
            <p:nvPr/>
          </p:nvSpPr>
          <p:spPr>
            <a:xfrm rot="5400000">
              <a:off x="27141841" y="22994872"/>
              <a:ext cx="2073732" cy="369332"/>
            </a:xfrm>
            <a:prstGeom prst="rect">
              <a:avLst/>
            </a:prstGeom>
          </p:spPr>
          <p:txBody>
            <a:bodyPr wrap="square">
              <a:spAutoFit/>
            </a:bodyPr>
            <a:lstStyle/>
            <a:p>
              <a:pPr algn="ctr" eaLnBrk="1" fontAlgn="auto" hangingPunct="1">
                <a:spcBef>
                  <a:spcPts val="0"/>
                </a:spcBef>
                <a:spcAft>
                  <a:spcPts val="0"/>
                </a:spcAft>
              </a:pPr>
              <a:r>
                <a:rPr lang="en-US" sz="1800" b="1" dirty="0">
                  <a:solidFill>
                    <a:srgbClr val="078774"/>
                  </a:solidFill>
                  <a:latin typeface="Calibri" panose="020F0502020204030204"/>
                  <a:ea typeface="+mn-ea"/>
                </a:rPr>
                <a:t>COVID-19</a:t>
              </a:r>
            </a:p>
          </p:txBody>
        </p:sp>
        <p:sp>
          <p:nvSpPr>
            <p:cNvPr id="251" name="Rectangle 250">
              <a:extLst>
                <a:ext uri="{FF2B5EF4-FFF2-40B4-BE49-F238E27FC236}">
                  <a16:creationId xmlns:a16="http://schemas.microsoft.com/office/drawing/2014/main" id="{56BDFAC3-6A80-4F46-A42A-7EB9A5D73F9B}"/>
                </a:ext>
              </a:extLst>
            </p:cNvPr>
            <p:cNvSpPr/>
            <p:nvPr/>
          </p:nvSpPr>
          <p:spPr>
            <a:xfrm rot="5400000">
              <a:off x="27141841" y="27274076"/>
              <a:ext cx="2073732" cy="369332"/>
            </a:xfrm>
            <a:prstGeom prst="rect">
              <a:avLst/>
            </a:prstGeom>
          </p:spPr>
          <p:txBody>
            <a:bodyPr wrap="square">
              <a:spAutoFit/>
            </a:bodyPr>
            <a:lstStyle/>
            <a:p>
              <a:pPr algn="ctr" eaLnBrk="1" fontAlgn="auto" hangingPunct="1">
                <a:spcBef>
                  <a:spcPts val="0"/>
                </a:spcBef>
                <a:spcAft>
                  <a:spcPts val="0"/>
                </a:spcAft>
              </a:pPr>
              <a:r>
                <a:rPr lang="en-US" sz="1800" b="1" dirty="0">
                  <a:solidFill>
                    <a:srgbClr val="078774"/>
                  </a:solidFill>
                  <a:latin typeface="Calibri" panose="020F0502020204030204"/>
                  <a:ea typeface="+mn-ea"/>
                </a:rPr>
                <a:t>Uninfected</a:t>
              </a:r>
            </a:p>
          </p:txBody>
        </p:sp>
        <p:grpSp>
          <p:nvGrpSpPr>
            <p:cNvPr id="57" name="Group 56">
              <a:extLst>
                <a:ext uri="{FF2B5EF4-FFF2-40B4-BE49-F238E27FC236}">
                  <a16:creationId xmlns:a16="http://schemas.microsoft.com/office/drawing/2014/main" id="{E058965E-5CEC-4515-8FA5-2D92941638D8}"/>
                </a:ext>
              </a:extLst>
            </p:cNvPr>
            <p:cNvGrpSpPr/>
            <p:nvPr/>
          </p:nvGrpSpPr>
          <p:grpSpPr>
            <a:xfrm>
              <a:off x="18626472" y="20982450"/>
              <a:ext cx="9901819" cy="10092586"/>
              <a:chOff x="21955308" y="18895292"/>
              <a:chExt cx="9901819" cy="10092586"/>
            </a:xfrm>
          </p:grpSpPr>
          <p:grpSp>
            <p:nvGrpSpPr>
              <p:cNvPr id="55" name="Group 54">
                <a:extLst>
                  <a:ext uri="{FF2B5EF4-FFF2-40B4-BE49-F238E27FC236}">
                    <a16:creationId xmlns:a16="http://schemas.microsoft.com/office/drawing/2014/main" id="{0934E56C-A617-4A66-85F7-2A7225F850D5}"/>
                  </a:ext>
                </a:extLst>
              </p:cNvPr>
              <p:cNvGrpSpPr/>
              <p:nvPr/>
            </p:nvGrpSpPr>
            <p:grpSpPr>
              <a:xfrm>
                <a:off x="21955308" y="18895292"/>
                <a:ext cx="9901819" cy="10092586"/>
                <a:chOff x="21955308" y="18895292"/>
                <a:chExt cx="9901819" cy="10092586"/>
              </a:xfrm>
            </p:grpSpPr>
            <p:pic>
              <p:nvPicPr>
                <p:cNvPr id="17" name="Picture 16">
                  <a:extLst>
                    <a:ext uri="{FF2B5EF4-FFF2-40B4-BE49-F238E27FC236}">
                      <a16:creationId xmlns:a16="http://schemas.microsoft.com/office/drawing/2014/main" id="{C4EB1CE7-5EE0-4B79-85D8-994A9449ADFD}"/>
                    </a:ext>
                  </a:extLst>
                </p:cNvPr>
                <p:cNvPicPr>
                  <a:picLocks noChangeAspect="1"/>
                </p:cNvPicPr>
                <p:nvPr/>
              </p:nvPicPr>
              <p:blipFill rotWithShape="1">
                <a:blip r:embed="rId18">
                  <a:extLst>
                    <a:ext uri="{28A0092B-C50C-407E-A947-70E740481C1C}">
                      <a14:useLocalDpi xmlns:a14="http://schemas.microsoft.com/office/drawing/2010/main" val="0"/>
                    </a:ext>
                  </a:extLst>
                </a:blip>
                <a:srcRect l="21168" t="4780" r="6556" b="19377"/>
                <a:stretch/>
              </p:blipFill>
              <p:spPr>
                <a:xfrm>
                  <a:off x="22892740" y="18895292"/>
                  <a:ext cx="8262259" cy="8670050"/>
                </a:xfrm>
                <a:prstGeom prst="rect">
                  <a:avLst/>
                </a:prstGeom>
              </p:spPr>
            </p:pic>
            <p:pic>
              <p:nvPicPr>
                <p:cNvPr id="245" name="Picture 244">
                  <a:extLst>
                    <a:ext uri="{FF2B5EF4-FFF2-40B4-BE49-F238E27FC236}">
                      <a16:creationId xmlns:a16="http://schemas.microsoft.com/office/drawing/2014/main" id="{6F6203C5-B4D7-403D-8E70-B1C377ED9A24}"/>
                    </a:ext>
                  </a:extLst>
                </p:cNvPr>
                <p:cNvPicPr>
                  <a:picLocks noChangeAspect="1"/>
                </p:cNvPicPr>
                <p:nvPr/>
              </p:nvPicPr>
              <p:blipFill rotWithShape="1">
                <a:blip r:embed="rId18">
                  <a:alphaModFix/>
                  <a:extLst>
                    <a:ext uri="{28A0092B-C50C-407E-A947-70E740481C1C}">
                      <a14:useLocalDpi xmlns:a14="http://schemas.microsoft.com/office/drawing/2010/main" val="0"/>
                    </a:ext>
                  </a:extLst>
                </a:blip>
                <a:srcRect l="-199" t="45915" r="55747" b="6446"/>
                <a:stretch/>
              </p:blipFill>
              <p:spPr>
                <a:xfrm>
                  <a:off x="21955308" y="23201692"/>
                  <a:ext cx="5244183" cy="5619959"/>
                </a:xfrm>
                <a:prstGeom prst="rect">
                  <a:avLst/>
                </a:prstGeom>
              </p:spPr>
            </p:pic>
            <p:pic>
              <p:nvPicPr>
                <p:cNvPr id="253" name="Picture 252">
                  <a:extLst>
                    <a:ext uri="{FF2B5EF4-FFF2-40B4-BE49-F238E27FC236}">
                      <a16:creationId xmlns:a16="http://schemas.microsoft.com/office/drawing/2014/main" id="{472CCCFA-0746-4C22-A682-BB3202771E6F}"/>
                    </a:ext>
                  </a:extLst>
                </p:cNvPr>
                <p:cNvPicPr>
                  <a:picLocks noChangeAspect="1"/>
                </p:cNvPicPr>
                <p:nvPr/>
              </p:nvPicPr>
              <p:blipFill rotWithShape="1">
                <a:blip r:embed="rId18">
                  <a:alphaModFix/>
                  <a:extLst>
                    <a:ext uri="{28A0092B-C50C-407E-A947-70E740481C1C}">
                      <a14:useLocalDpi xmlns:a14="http://schemas.microsoft.com/office/drawing/2010/main" val="0"/>
                    </a:ext>
                  </a:extLst>
                </a:blip>
                <a:srcRect l="44186" t="77431" r="39898" b="6446"/>
                <a:stretch/>
              </p:blipFill>
              <p:spPr>
                <a:xfrm>
                  <a:off x="30037588" y="27144705"/>
                  <a:ext cx="1819539" cy="1843173"/>
                </a:xfrm>
                <a:prstGeom prst="rect">
                  <a:avLst/>
                </a:prstGeom>
              </p:spPr>
            </p:pic>
          </p:grpSp>
          <p:sp>
            <p:nvSpPr>
              <p:cNvPr id="56" name="Rectangle 55">
                <a:extLst>
                  <a:ext uri="{FF2B5EF4-FFF2-40B4-BE49-F238E27FC236}">
                    <a16:creationId xmlns:a16="http://schemas.microsoft.com/office/drawing/2014/main" id="{FA2398E3-C5E3-4197-B165-039AE03B21A9}"/>
                  </a:ext>
                </a:extLst>
              </p:cNvPr>
              <p:cNvSpPr/>
              <p:nvPr/>
            </p:nvSpPr>
            <p:spPr bwMode="auto">
              <a:xfrm>
                <a:off x="26970753" y="27632187"/>
                <a:ext cx="131348" cy="1189464"/>
              </a:xfrm>
              <a:prstGeom prst="rect">
                <a:avLst/>
              </a:pr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3448050"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a:ln>
                    <a:noFill/>
                  </a:ln>
                  <a:solidFill>
                    <a:schemeClr val="tx1"/>
                  </a:solidFill>
                  <a:effectLst/>
                  <a:latin typeface="Arial" charset="0"/>
                </a:endParaRPr>
              </a:p>
            </p:txBody>
          </p:sp>
          <p:sp>
            <p:nvSpPr>
              <p:cNvPr id="255" name="Rectangle 254">
                <a:extLst>
                  <a:ext uri="{FF2B5EF4-FFF2-40B4-BE49-F238E27FC236}">
                    <a16:creationId xmlns:a16="http://schemas.microsoft.com/office/drawing/2014/main" id="{CE3A1B73-0461-4B71-BB50-D5102D7BFF0F}"/>
                  </a:ext>
                </a:extLst>
              </p:cNvPr>
              <p:cNvSpPr/>
              <p:nvPr/>
            </p:nvSpPr>
            <p:spPr bwMode="auto">
              <a:xfrm>
                <a:off x="29980681" y="27144705"/>
                <a:ext cx="134262" cy="213578"/>
              </a:xfrm>
              <a:prstGeom prst="rect">
                <a:avLst/>
              </a:pr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3448050"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a:ln>
                    <a:noFill/>
                  </a:ln>
                  <a:solidFill>
                    <a:schemeClr val="tx1"/>
                  </a:solidFill>
                  <a:effectLst/>
                  <a:latin typeface="Arial" charset="0"/>
                </a:endParaRPr>
              </a:p>
            </p:txBody>
          </p:sp>
        </p:grpSp>
      </p:grpSp>
      <p:sp>
        <p:nvSpPr>
          <p:cNvPr id="264" name="TextBox 263">
            <a:extLst>
              <a:ext uri="{FF2B5EF4-FFF2-40B4-BE49-F238E27FC236}">
                <a16:creationId xmlns:a16="http://schemas.microsoft.com/office/drawing/2014/main" id="{6D23D5B6-4C58-4D87-B73E-EAF1E3B6D1A1}"/>
              </a:ext>
            </a:extLst>
          </p:cNvPr>
          <p:cNvSpPr txBox="1"/>
          <p:nvPr/>
        </p:nvSpPr>
        <p:spPr>
          <a:xfrm>
            <a:off x="16169664" y="20502821"/>
            <a:ext cx="6444923" cy="1477328"/>
          </a:xfrm>
          <a:prstGeom prst="rect">
            <a:avLst/>
          </a:prstGeom>
          <a:noFill/>
        </p:spPr>
        <p:txBody>
          <a:bodyPr wrap="square">
            <a:spAutoFit/>
          </a:bodyPr>
          <a:lstStyle/>
          <a:p>
            <a:pPr algn="just"/>
            <a:r>
              <a:rPr lang="en-US" sz="1800" b="1" dirty="0">
                <a:latin typeface="Calibri" panose="020F0502020204030204" pitchFamily="34" charset="0"/>
                <a:cs typeface="Calibri" panose="020F0502020204030204" pitchFamily="34" charset="0"/>
              </a:rPr>
              <a:t>Figure 3. </a:t>
            </a:r>
            <a:r>
              <a:rPr lang="en-US" sz="1800" dirty="0">
                <a:latin typeface="Calibri" panose="020F0502020204030204" pitchFamily="34" charset="0"/>
                <a:cs typeface="Calibri" panose="020F0502020204030204" pitchFamily="34" charset="0"/>
              </a:rPr>
              <a:t>Taxonomic Heat Tree comparisons of BALF </a:t>
            </a:r>
            <a:r>
              <a:rPr lang="en-US" sz="1800" dirty="0" err="1">
                <a:latin typeface="Calibri" panose="020F0502020204030204" pitchFamily="34" charset="0"/>
                <a:cs typeface="Calibri" panose="020F0502020204030204" pitchFamily="34" charset="0"/>
              </a:rPr>
              <a:t>metatransciptome</a:t>
            </a:r>
            <a:r>
              <a:rPr lang="en-US" sz="1800" dirty="0">
                <a:latin typeface="Calibri" panose="020F0502020204030204" pitchFamily="34" charset="0"/>
                <a:cs typeface="Calibri" panose="020F0502020204030204" pitchFamily="34" charset="0"/>
              </a:rPr>
              <a:t> profiles with COVID-19 Mortality. Notable increases were observed in the log2 median ratios in the Family </a:t>
            </a:r>
            <a:r>
              <a:rPr lang="en-US" sz="1800" i="1" dirty="0" err="1">
                <a:latin typeface="Calibri" panose="020F0502020204030204" pitchFamily="34" charset="0"/>
                <a:cs typeface="Calibri" panose="020F0502020204030204" pitchFamily="34" charset="0"/>
              </a:rPr>
              <a:t>Comamonadaceae</a:t>
            </a:r>
            <a:r>
              <a:rPr lang="en-US" sz="1800" i="1" dirty="0">
                <a:latin typeface="Calibri" panose="020F0502020204030204" pitchFamily="34" charset="0"/>
                <a:cs typeface="Calibri" panose="020F0502020204030204" pitchFamily="34" charset="0"/>
              </a:rPr>
              <a:t>, </a:t>
            </a:r>
            <a:r>
              <a:rPr lang="en-US" sz="1800" dirty="0">
                <a:latin typeface="Calibri" panose="020F0502020204030204" pitchFamily="34" charset="0"/>
                <a:cs typeface="Calibri" panose="020F0502020204030204" pitchFamily="34" charset="0"/>
              </a:rPr>
              <a:t>genus</a:t>
            </a:r>
            <a:r>
              <a:rPr lang="en-US" sz="1800" i="1" dirty="0">
                <a:latin typeface="Calibri" panose="020F0502020204030204" pitchFamily="34" charset="0"/>
                <a:cs typeface="Calibri" panose="020F0502020204030204" pitchFamily="34" charset="0"/>
              </a:rPr>
              <a:t> </a:t>
            </a:r>
            <a:r>
              <a:rPr lang="en-US" sz="1800" i="1" dirty="0" err="1">
                <a:latin typeface="Calibri" panose="020F0502020204030204" pitchFamily="34" charset="0"/>
                <a:cs typeface="Calibri" panose="020F0502020204030204" pitchFamily="34" charset="0"/>
              </a:rPr>
              <a:t>Variovorax</a:t>
            </a:r>
            <a:r>
              <a:rPr lang="en-US" sz="1800" i="1" dirty="0">
                <a:latin typeface="Calibri" panose="020F0502020204030204" pitchFamily="34" charset="0"/>
                <a:cs typeface="Calibri" panose="020F0502020204030204" pitchFamily="34" charset="0"/>
              </a:rPr>
              <a:t>,</a:t>
            </a:r>
            <a:r>
              <a:rPr lang="en-US" sz="1800" dirty="0">
                <a:latin typeface="Calibri" panose="020F0502020204030204" pitchFamily="34" charset="0"/>
                <a:cs typeface="Calibri" panose="020F0502020204030204" pitchFamily="34" charset="0"/>
              </a:rPr>
              <a:t> and significant decreases in the log2 median ratios of order</a:t>
            </a:r>
            <a:r>
              <a:rPr lang="en-US" sz="1800" i="1" dirty="0">
                <a:latin typeface="Calibri" panose="020F0502020204030204" pitchFamily="34" charset="0"/>
                <a:cs typeface="Calibri" panose="020F0502020204030204" pitchFamily="34" charset="0"/>
              </a:rPr>
              <a:t> </a:t>
            </a:r>
            <a:r>
              <a:rPr lang="en-US" sz="1800" i="1" dirty="0" err="1">
                <a:latin typeface="Calibri" panose="020F0502020204030204" pitchFamily="34" charset="0"/>
                <a:cs typeface="Calibri" panose="020F0502020204030204" pitchFamily="34" charset="0"/>
              </a:rPr>
              <a:t>Bacteroidia</a:t>
            </a:r>
            <a:r>
              <a:rPr lang="en-US" sz="1800" i="1" dirty="0">
                <a:latin typeface="Calibri" panose="020F0502020204030204" pitchFamily="34" charset="0"/>
                <a:cs typeface="Calibri" panose="020F0502020204030204" pitchFamily="34" charset="0"/>
              </a:rPr>
              <a:t> </a:t>
            </a:r>
            <a:r>
              <a:rPr lang="en-US" sz="1800" dirty="0">
                <a:latin typeface="Calibri" panose="020F0502020204030204" pitchFamily="34" charset="0"/>
                <a:cs typeface="Calibri" panose="020F0502020204030204" pitchFamily="34" charset="0"/>
              </a:rPr>
              <a:t>and class</a:t>
            </a:r>
            <a:r>
              <a:rPr lang="en-US" sz="1800" i="1" dirty="0">
                <a:latin typeface="Calibri" panose="020F0502020204030204" pitchFamily="34" charset="0"/>
                <a:cs typeface="Calibri" panose="020F0502020204030204" pitchFamily="34" charset="0"/>
              </a:rPr>
              <a:t> </a:t>
            </a:r>
            <a:r>
              <a:rPr lang="en-US" sz="1800" i="1" dirty="0" err="1">
                <a:latin typeface="Calibri" panose="020F0502020204030204" pitchFamily="34" charset="0"/>
                <a:cs typeface="Calibri" panose="020F0502020204030204" pitchFamily="34" charset="0"/>
              </a:rPr>
              <a:t>Bacteroidales</a:t>
            </a:r>
            <a:r>
              <a:rPr lang="en-US" sz="1800" i="1" dirty="0">
                <a:latin typeface="Calibri" panose="020F0502020204030204" pitchFamily="34" charset="0"/>
                <a:cs typeface="Calibri" panose="020F0502020204030204" pitchFamily="34" charset="0"/>
              </a:rPr>
              <a:t>.</a:t>
            </a:r>
            <a:endParaRPr lang="en-US" sz="1800" dirty="0">
              <a:latin typeface="Calibri" panose="020F0502020204030204" pitchFamily="34" charset="0"/>
              <a:cs typeface="Calibri" panose="020F0502020204030204" pitchFamily="34" charset="0"/>
            </a:endParaRPr>
          </a:p>
        </p:txBody>
      </p:sp>
      <p:sp>
        <p:nvSpPr>
          <p:cNvPr id="266" name="Rectangle 265">
            <a:extLst>
              <a:ext uri="{FF2B5EF4-FFF2-40B4-BE49-F238E27FC236}">
                <a16:creationId xmlns:a16="http://schemas.microsoft.com/office/drawing/2014/main" id="{1A6CA6E0-4366-456E-A091-473A02315050}"/>
              </a:ext>
            </a:extLst>
          </p:cNvPr>
          <p:cNvSpPr/>
          <p:nvPr/>
        </p:nvSpPr>
        <p:spPr>
          <a:xfrm>
            <a:off x="16180147" y="8732440"/>
            <a:ext cx="7565624" cy="1846659"/>
          </a:xfrm>
          <a:prstGeom prst="rect">
            <a:avLst/>
          </a:prstGeom>
        </p:spPr>
        <p:txBody>
          <a:bodyPr wrap="square" lIns="0" tIns="0" rIns="0" bIns="0">
            <a:spAutoFit/>
          </a:bodyPr>
          <a:lstStyle/>
          <a:p>
            <a:pPr algn="ctr"/>
            <a:r>
              <a:rPr lang="en-US" sz="4000" b="1" dirty="0">
                <a:latin typeface="Calibri" panose="020F0502020204030204" pitchFamily="34" charset="0"/>
              </a:rPr>
              <a:t>Taxonomic comparison of </a:t>
            </a:r>
          </a:p>
          <a:p>
            <a:pPr algn="ctr"/>
            <a:r>
              <a:rPr lang="en-US" sz="4000" b="1" dirty="0">
                <a:latin typeface="Calibri" panose="020F0502020204030204" pitchFamily="34" charset="0"/>
              </a:rPr>
              <a:t>COVID-19 BALF metatranscriptome</a:t>
            </a:r>
          </a:p>
          <a:p>
            <a:pPr algn="ctr"/>
            <a:r>
              <a:rPr lang="en-US" sz="4000" b="1" dirty="0">
                <a:latin typeface="Calibri" panose="020F0502020204030204" pitchFamily="34" charset="0"/>
              </a:rPr>
              <a:t> </a:t>
            </a:r>
            <a:r>
              <a:rPr lang="en-US" sz="4000" b="1" dirty="0">
                <a:solidFill>
                  <a:srgbClr val="AF4341"/>
                </a:solidFill>
                <a:latin typeface="Calibri" panose="020F0502020204030204" pitchFamily="34" charset="0"/>
              </a:rPr>
              <a:t>Deceased </a:t>
            </a:r>
            <a:r>
              <a:rPr lang="en-US" sz="4000" b="1" dirty="0">
                <a:latin typeface="Calibri" panose="020F0502020204030204" pitchFamily="34" charset="0"/>
              </a:rPr>
              <a:t>vs</a:t>
            </a:r>
            <a:r>
              <a:rPr lang="en-US" sz="4000" b="1" dirty="0">
                <a:solidFill>
                  <a:srgbClr val="083F65"/>
                </a:solidFill>
                <a:latin typeface="Calibri" panose="020F0502020204030204" pitchFamily="34" charset="0"/>
              </a:rPr>
              <a:t> </a:t>
            </a:r>
            <a:r>
              <a:rPr lang="en-US" sz="4000" b="1" dirty="0">
                <a:solidFill>
                  <a:srgbClr val="029ACB"/>
                </a:solidFill>
                <a:latin typeface="Calibri" panose="020F0502020204030204" pitchFamily="34" charset="0"/>
              </a:rPr>
              <a:t>Survived</a:t>
            </a:r>
          </a:p>
        </p:txBody>
      </p:sp>
      <p:graphicFrame>
        <p:nvGraphicFramePr>
          <p:cNvPr id="267" name="Table 266">
            <a:extLst>
              <a:ext uri="{FF2B5EF4-FFF2-40B4-BE49-F238E27FC236}">
                <a16:creationId xmlns:a16="http://schemas.microsoft.com/office/drawing/2014/main" id="{DCFD0D89-CE2F-4DD7-9B60-AC5306FA22B6}"/>
              </a:ext>
            </a:extLst>
          </p:cNvPr>
          <p:cNvGraphicFramePr>
            <a:graphicFrameLocks noGrp="1"/>
          </p:cNvGraphicFramePr>
          <p:nvPr>
            <p:extLst>
              <p:ext uri="{D42A27DB-BD31-4B8C-83A1-F6EECF244321}">
                <p14:modId xmlns:p14="http://schemas.microsoft.com/office/powerpoint/2010/main" val="432563215"/>
              </p:ext>
            </p:extLst>
          </p:nvPr>
        </p:nvGraphicFramePr>
        <p:xfrm>
          <a:off x="16170324" y="11432272"/>
          <a:ext cx="6560573" cy="1693158"/>
        </p:xfrm>
        <a:graphic>
          <a:graphicData uri="http://schemas.openxmlformats.org/drawingml/2006/table">
            <a:tbl>
              <a:tblPr/>
              <a:tblGrid>
                <a:gridCol w="1138437">
                  <a:extLst>
                    <a:ext uri="{9D8B030D-6E8A-4147-A177-3AD203B41FA5}">
                      <a16:colId xmlns:a16="http://schemas.microsoft.com/office/drawing/2014/main" val="3222742011"/>
                    </a:ext>
                  </a:extLst>
                </a:gridCol>
                <a:gridCol w="820473">
                  <a:extLst>
                    <a:ext uri="{9D8B030D-6E8A-4147-A177-3AD203B41FA5}">
                      <a16:colId xmlns:a16="http://schemas.microsoft.com/office/drawing/2014/main" val="1851303984"/>
                    </a:ext>
                  </a:extLst>
                </a:gridCol>
                <a:gridCol w="815832">
                  <a:extLst>
                    <a:ext uri="{9D8B030D-6E8A-4147-A177-3AD203B41FA5}">
                      <a16:colId xmlns:a16="http://schemas.microsoft.com/office/drawing/2014/main" val="4064060924"/>
                    </a:ext>
                  </a:extLst>
                </a:gridCol>
                <a:gridCol w="1012507">
                  <a:extLst>
                    <a:ext uri="{9D8B030D-6E8A-4147-A177-3AD203B41FA5}">
                      <a16:colId xmlns:a16="http://schemas.microsoft.com/office/drawing/2014/main" val="144706441"/>
                    </a:ext>
                  </a:extLst>
                </a:gridCol>
                <a:gridCol w="889538">
                  <a:extLst>
                    <a:ext uri="{9D8B030D-6E8A-4147-A177-3AD203B41FA5}">
                      <a16:colId xmlns:a16="http://schemas.microsoft.com/office/drawing/2014/main" val="2881429414"/>
                    </a:ext>
                  </a:extLst>
                </a:gridCol>
                <a:gridCol w="1883786">
                  <a:extLst>
                    <a:ext uri="{9D8B030D-6E8A-4147-A177-3AD203B41FA5}">
                      <a16:colId xmlns:a16="http://schemas.microsoft.com/office/drawing/2014/main" val="598262391"/>
                    </a:ext>
                  </a:extLst>
                </a:gridCol>
              </a:tblGrid>
              <a:tr h="397691">
                <a:tc>
                  <a:txBody>
                    <a:bodyPr/>
                    <a:lstStyle/>
                    <a:p>
                      <a:pPr algn="ctr" fontAlgn="b"/>
                      <a:r>
                        <a:rPr lang="en-US" sz="1800" b="1" i="0" u="none" strike="noStrike" dirty="0">
                          <a:solidFill>
                            <a:srgbClr val="000000"/>
                          </a:solidFill>
                          <a:effectLst/>
                          <a:latin typeface="Calibri" panose="020F0502020204030204" pitchFamily="34" charset="0"/>
                        </a:rPr>
                        <a:t>log</a:t>
                      </a:r>
                      <a:r>
                        <a:rPr lang="en-US" sz="1800" b="1" i="0" u="none" strike="noStrike" baseline="-25000" dirty="0">
                          <a:solidFill>
                            <a:srgbClr val="000000"/>
                          </a:solidFill>
                          <a:effectLst/>
                          <a:latin typeface="Calibri" panose="020F0502020204030204" pitchFamily="34" charset="0"/>
                        </a:rPr>
                        <a:t>2 </a:t>
                      </a:r>
                      <a:r>
                        <a:rPr lang="en-US" sz="1800" b="1" i="0" u="none" strike="noStrike" dirty="0">
                          <a:solidFill>
                            <a:srgbClr val="000000"/>
                          </a:solidFill>
                          <a:effectLst/>
                          <a:latin typeface="Calibri" panose="020F0502020204030204" pitchFamily="34" charset="0"/>
                        </a:rPr>
                        <a:t>median</a:t>
                      </a:r>
                      <a:br>
                        <a:rPr lang="en-US" sz="1800" b="1" i="0" u="none" strike="noStrike" dirty="0">
                          <a:solidFill>
                            <a:srgbClr val="000000"/>
                          </a:solidFill>
                          <a:effectLst/>
                          <a:latin typeface="Calibri" panose="020F0502020204030204" pitchFamily="34" charset="0"/>
                        </a:rPr>
                      </a:br>
                      <a:r>
                        <a:rPr lang="en-US" sz="1800" b="1" i="0" u="none" strike="noStrike" dirty="0">
                          <a:solidFill>
                            <a:srgbClr val="000000"/>
                          </a:solidFill>
                          <a:effectLst/>
                          <a:latin typeface="Calibri" panose="020F0502020204030204" pitchFamily="34" charset="0"/>
                        </a:rPr>
                        <a:t> ratio</a:t>
                      </a:r>
                    </a:p>
                  </a:txBody>
                  <a:tcPr marL="9138" marR="9138" marT="9138"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a:solidFill>
                            <a:srgbClr val="000000"/>
                          </a:solidFill>
                          <a:effectLst/>
                          <a:latin typeface="Calibri" panose="020F0502020204030204" pitchFamily="34" charset="0"/>
                        </a:rPr>
                        <a:t>Median </a:t>
                      </a:r>
                      <a:br>
                        <a:rPr lang="en-US" sz="1800" b="1" i="0" u="none" strike="noStrike">
                          <a:solidFill>
                            <a:srgbClr val="000000"/>
                          </a:solidFill>
                          <a:effectLst/>
                          <a:latin typeface="Calibri" panose="020F0502020204030204" pitchFamily="34" charset="0"/>
                        </a:rPr>
                      </a:br>
                      <a:r>
                        <a:rPr lang="en-US" sz="1800" b="1" i="0" u="none" strike="noStrike">
                          <a:solidFill>
                            <a:srgbClr val="000000"/>
                          </a:solidFill>
                          <a:effectLst/>
                          <a:latin typeface="Calibri" panose="020F0502020204030204" pitchFamily="34" charset="0"/>
                        </a:rPr>
                        <a:t>diff</a:t>
                      </a:r>
                      <a:endParaRPr lang="en-US" sz="1800" b="1" i="0" u="none" strike="noStrike" dirty="0">
                        <a:solidFill>
                          <a:srgbClr val="000000"/>
                        </a:solidFill>
                        <a:effectLst/>
                        <a:latin typeface="Calibri" panose="020F0502020204030204" pitchFamily="34" charset="0"/>
                      </a:endParaRPr>
                    </a:p>
                  </a:txBody>
                  <a:tcPr marL="9138" marR="9138" marT="9138"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dirty="0">
                          <a:solidFill>
                            <a:srgbClr val="000000"/>
                          </a:solidFill>
                          <a:effectLst/>
                          <a:latin typeface="Calibri" panose="020F0502020204030204" pitchFamily="34" charset="0"/>
                        </a:rPr>
                        <a:t>Mean</a:t>
                      </a:r>
                      <a:br>
                        <a:rPr lang="en-US" sz="1800" b="1" i="0" u="none" strike="noStrike" dirty="0">
                          <a:solidFill>
                            <a:srgbClr val="000000"/>
                          </a:solidFill>
                          <a:effectLst/>
                          <a:latin typeface="Calibri" panose="020F0502020204030204" pitchFamily="34" charset="0"/>
                        </a:rPr>
                      </a:br>
                      <a:r>
                        <a:rPr lang="en-US" sz="1800" b="1" i="0" u="none" strike="noStrike" dirty="0">
                          <a:solidFill>
                            <a:srgbClr val="000000"/>
                          </a:solidFill>
                          <a:effectLst/>
                          <a:latin typeface="Calibri" panose="020F0502020204030204" pitchFamily="34" charset="0"/>
                        </a:rPr>
                        <a:t> diff</a:t>
                      </a:r>
                    </a:p>
                  </a:txBody>
                  <a:tcPr marL="9138" marR="9138" marT="9138"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a:solidFill>
                            <a:srgbClr val="000000"/>
                          </a:solidFill>
                          <a:effectLst/>
                          <a:latin typeface="Calibri" panose="020F0502020204030204" pitchFamily="34" charset="0"/>
                        </a:rPr>
                        <a:t>p </a:t>
                      </a:r>
                      <a:br>
                        <a:rPr lang="en-US" sz="1800" b="1" i="0" u="none" strike="noStrike">
                          <a:solidFill>
                            <a:srgbClr val="000000"/>
                          </a:solidFill>
                          <a:effectLst/>
                          <a:latin typeface="Calibri" panose="020F0502020204030204" pitchFamily="34" charset="0"/>
                        </a:rPr>
                      </a:br>
                      <a:r>
                        <a:rPr lang="en-US" sz="1800" b="1" i="0" u="none" strike="noStrike">
                          <a:solidFill>
                            <a:srgbClr val="000000"/>
                          </a:solidFill>
                          <a:effectLst/>
                          <a:latin typeface="Calibri" panose="020F0502020204030204" pitchFamily="34" charset="0"/>
                        </a:rPr>
                        <a:t>value</a:t>
                      </a:r>
                      <a:endParaRPr lang="en-US" sz="1800" b="1" i="0" u="none" strike="noStrike" dirty="0">
                        <a:solidFill>
                          <a:srgbClr val="000000"/>
                        </a:solidFill>
                        <a:effectLst/>
                        <a:latin typeface="Calibri" panose="020F0502020204030204" pitchFamily="34" charset="0"/>
                      </a:endParaRPr>
                    </a:p>
                  </a:txBody>
                  <a:tcPr marL="9138" marR="9138" marT="9138"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a:solidFill>
                            <a:srgbClr val="000000"/>
                          </a:solidFill>
                          <a:effectLst/>
                          <a:latin typeface="Calibri" panose="020F0502020204030204" pitchFamily="34" charset="0"/>
                        </a:rPr>
                        <a:t>q </a:t>
                      </a:r>
                      <a:br>
                        <a:rPr lang="en-US" sz="1800" b="1" i="0" u="none" strike="noStrike">
                          <a:solidFill>
                            <a:srgbClr val="000000"/>
                          </a:solidFill>
                          <a:effectLst/>
                          <a:latin typeface="Calibri" panose="020F0502020204030204" pitchFamily="34" charset="0"/>
                        </a:rPr>
                      </a:br>
                      <a:r>
                        <a:rPr lang="en-US" sz="1800" b="1" i="0" u="none" strike="noStrike">
                          <a:solidFill>
                            <a:srgbClr val="000000"/>
                          </a:solidFill>
                          <a:effectLst/>
                          <a:latin typeface="Calibri" panose="020F0502020204030204" pitchFamily="34" charset="0"/>
                        </a:rPr>
                        <a:t>value</a:t>
                      </a:r>
                      <a:endParaRPr lang="en-US" sz="1800" b="1" i="0" u="none" strike="noStrike" dirty="0">
                        <a:solidFill>
                          <a:srgbClr val="000000"/>
                        </a:solidFill>
                        <a:effectLst/>
                        <a:latin typeface="Calibri" panose="020F0502020204030204" pitchFamily="34" charset="0"/>
                      </a:endParaRPr>
                    </a:p>
                  </a:txBody>
                  <a:tcPr marL="9138" marR="9138" marT="9138"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dirty="0">
                          <a:solidFill>
                            <a:srgbClr val="000000"/>
                          </a:solidFill>
                          <a:effectLst/>
                          <a:latin typeface="Calibri" panose="020F0502020204030204" pitchFamily="34" charset="0"/>
                        </a:rPr>
                        <a:t>Taxonomy</a:t>
                      </a:r>
                    </a:p>
                  </a:txBody>
                  <a:tcPr marL="9138" marR="9138" marT="9138" marB="0" anchor="b">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71290974"/>
                  </a:ext>
                </a:extLst>
              </a:tr>
              <a:tr h="202379">
                <a:tc>
                  <a:txBody>
                    <a:bodyPr/>
                    <a:lstStyle/>
                    <a:p>
                      <a:pPr algn="ctr" rtl="0" fontAlgn="b"/>
                      <a:r>
                        <a:rPr lang="en-US" sz="1800" b="1" i="0" u="none" strike="noStrike">
                          <a:solidFill>
                            <a:srgbClr val="B24745"/>
                          </a:solidFill>
                          <a:effectLst/>
                          <a:latin typeface="Calibri" panose="020F0502020204030204" pitchFamily="34" charset="0"/>
                        </a:rPr>
                        <a:t>2.25</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rtl="0" fontAlgn="b"/>
                      <a:r>
                        <a:rPr lang="en-US" sz="1800" b="1" i="0" u="none" strike="noStrike">
                          <a:solidFill>
                            <a:srgbClr val="B24745"/>
                          </a:solidFill>
                          <a:effectLst/>
                          <a:latin typeface="Calibri" panose="020F0502020204030204" pitchFamily="34" charset="0"/>
                        </a:rPr>
                        <a:t>0.361</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rtl="0" fontAlgn="b"/>
                      <a:r>
                        <a:rPr lang="en-US" sz="1800" b="1" i="0" u="none" strike="noStrike">
                          <a:solidFill>
                            <a:srgbClr val="B24745"/>
                          </a:solidFill>
                          <a:effectLst/>
                          <a:latin typeface="Calibri" panose="020F0502020204030204" pitchFamily="34" charset="0"/>
                        </a:rPr>
                        <a:t>0.371</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rtl="0" fontAlgn="b"/>
                      <a:r>
                        <a:rPr lang="en-US" sz="1800" b="1" i="0" u="none" strike="noStrike" dirty="0">
                          <a:solidFill>
                            <a:srgbClr val="B24745"/>
                          </a:solidFill>
                          <a:effectLst/>
                          <a:latin typeface="Calibri" panose="020F0502020204030204" pitchFamily="34" charset="0"/>
                        </a:rPr>
                        <a:t>0.00017</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rtl="0" fontAlgn="b"/>
                      <a:r>
                        <a:rPr lang="en-US" sz="1800" b="1" i="0" u="none" strike="noStrike" dirty="0">
                          <a:solidFill>
                            <a:srgbClr val="B24745"/>
                          </a:solidFill>
                          <a:effectLst/>
                          <a:latin typeface="Calibri" panose="020F0502020204030204" pitchFamily="34" charset="0"/>
                        </a:rPr>
                        <a:t>0.00691</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rtl="0" fontAlgn="b"/>
                      <a:r>
                        <a:rPr lang="en-US" sz="1800" b="1" i="1" u="none" strike="noStrike" dirty="0" err="1">
                          <a:solidFill>
                            <a:srgbClr val="B24745"/>
                          </a:solidFill>
                          <a:effectLst/>
                          <a:latin typeface="Calibri" panose="020F0502020204030204" pitchFamily="34" charset="0"/>
                        </a:rPr>
                        <a:t>Comamonadaceae</a:t>
                      </a:r>
                      <a:endParaRPr lang="en-US" sz="1800" b="1" i="1" u="none" strike="noStrike" dirty="0">
                        <a:solidFill>
                          <a:srgbClr val="B24745"/>
                        </a:solidFill>
                        <a:effectLst/>
                        <a:latin typeface="Calibri" panose="020F0502020204030204" pitchFamily="34"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2686715275"/>
                  </a:ext>
                </a:extLst>
              </a:tr>
              <a:tr h="202379">
                <a:tc>
                  <a:txBody>
                    <a:bodyPr/>
                    <a:lstStyle/>
                    <a:p>
                      <a:pPr algn="ctr" rtl="0" fontAlgn="b"/>
                      <a:r>
                        <a:rPr lang="en-US" sz="1800" b="1" i="0" u="none" strike="noStrike">
                          <a:solidFill>
                            <a:srgbClr val="B24745"/>
                          </a:solidFill>
                          <a:effectLst/>
                          <a:latin typeface="Calibri" panose="020F0502020204030204" pitchFamily="34" charset="0"/>
                        </a:rPr>
                        <a:t>5.21</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ctr" rtl="0" fontAlgn="b"/>
                      <a:r>
                        <a:rPr lang="en-US" sz="1800" b="1" i="0" u="none" strike="noStrike">
                          <a:solidFill>
                            <a:srgbClr val="B24745"/>
                          </a:solidFill>
                          <a:effectLst/>
                          <a:latin typeface="Calibri" panose="020F0502020204030204" pitchFamily="34" charset="0"/>
                        </a:rPr>
                        <a:t>0.405</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ctr" rtl="0" fontAlgn="b"/>
                      <a:r>
                        <a:rPr lang="en-US" sz="1800" b="1" i="0" u="none" strike="noStrike" dirty="0">
                          <a:solidFill>
                            <a:srgbClr val="B24745"/>
                          </a:solidFill>
                          <a:effectLst/>
                          <a:latin typeface="Calibri" panose="020F0502020204030204" pitchFamily="34" charset="0"/>
                        </a:rPr>
                        <a:t>0.377</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ctr" rtl="0" fontAlgn="b"/>
                      <a:r>
                        <a:rPr lang="en-US" sz="1800" b="1" i="0" u="none" strike="noStrike" dirty="0">
                          <a:solidFill>
                            <a:srgbClr val="B24745"/>
                          </a:solidFill>
                          <a:effectLst/>
                          <a:latin typeface="Calibri" panose="020F0502020204030204" pitchFamily="34" charset="0"/>
                        </a:rPr>
                        <a:t>0.00017</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ctr" rtl="0" fontAlgn="b"/>
                      <a:r>
                        <a:rPr lang="en-US" sz="1800" b="1" i="0" u="none" strike="noStrike">
                          <a:solidFill>
                            <a:srgbClr val="B24745"/>
                          </a:solidFill>
                          <a:effectLst/>
                          <a:latin typeface="Calibri" panose="020F0502020204030204" pitchFamily="34" charset="0"/>
                        </a:rPr>
                        <a:t>0.00691</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l" rtl="0" fontAlgn="b"/>
                      <a:r>
                        <a:rPr lang="en-US" sz="1800" b="1" i="1" u="none" strike="noStrike" dirty="0" err="1">
                          <a:solidFill>
                            <a:srgbClr val="B24745"/>
                          </a:solidFill>
                          <a:effectLst/>
                          <a:latin typeface="Calibri" panose="020F0502020204030204" pitchFamily="34" charset="0"/>
                        </a:rPr>
                        <a:t>Variovorax</a:t>
                      </a:r>
                      <a:endParaRPr lang="en-US" sz="1800" b="1" i="1" u="none" strike="noStrike" dirty="0">
                        <a:solidFill>
                          <a:srgbClr val="B24745"/>
                        </a:solidFill>
                        <a:effectLst/>
                        <a:latin typeface="Calibri" panose="020F0502020204030204" pitchFamily="34" charset="0"/>
                      </a:endParaRP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05347465"/>
                  </a:ext>
                </a:extLst>
              </a:tr>
              <a:tr h="202379">
                <a:tc>
                  <a:txBody>
                    <a:bodyPr/>
                    <a:lstStyle/>
                    <a:p>
                      <a:pPr algn="ctr" rtl="0" fontAlgn="b"/>
                      <a:r>
                        <a:rPr lang="en-US" sz="1800" b="1" i="0" u="none" strike="noStrike" dirty="0">
                          <a:solidFill>
                            <a:srgbClr val="00A1D5"/>
                          </a:solidFill>
                          <a:effectLst/>
                          <a:latin typeface="Calibri" panose="020F0502020204030204" pitchFamily="34" charset="0"/>
                        </a:rPr>
                        <a:t>-5.13</a:t>
                      </a:r>
                    </a:p>
                  </a:txBody>
                  <a:tcPr marL="9525" marR="9525" marT="9525" marB="0" anchor="b">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rtl="0" fontAlgn="b"/>
                      <a:r>
                        <a:rPr lang="en-US" sz="1800" b="1" i="0" u="none" strike="noStrike" dirty="0">
                          <a:solidFill>
                            <a:srgbClr val="00A1D5"/>
                          </a:solidFill>
                          <a:effectLst/>
                          <a:latin typeface="Calibri" panose="020F0502020204030204" pitchFamily="34" charset="0"/>
                        </a:rPr>
                        <a:t>-0.103</a:t>
                      </a:r>
                    </a:p>
                  </a:txBody>
                  <a:tcPr marL="9525" marR="9525" marT="9525" marB="0" anchor="b">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rtl="0" fontAlgn="b"/>
                      <a:r>
                        <a:rPr lang="en-US" sz="1800" b="1" i="0" u="none" strike="noStrike" dirty="0">
                          <a:solidFill>
                            <a:srgbClr val="00A1D5"/>
                          </a:solidFill>
                          <a:effectLst/>
                          <a:latin typeface="Calibri" panose="020F0502020204030204" pitchFamily="34" charset="0"/>
                        </a:rPr>
                        <a:t>-0.104</a:t>
                      </a:r>
                    </a:p>
                  </a:txBody>
                  <a:tcPr marL="9525" marR="9525" marT="9525" marB="0" anchor="b">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rtl="0" fontAlgn="b"/>
                      <a:r>
                        <a:rPr lang="en-US" sz="1800" b="1" i="0" u="none" strike="noStrike" dirty="0">
                          <a:solidFill>
                            <a:srgbClr val="00A1D5"/>
                          </a:solidFill>
                          <a:effectLst/>
                          <a:latin typeface="Calibri" panose="020F0502020204030204" pitchFamily="34" charset="0"/>
                        </a:rPr>
                        <a:t>0.0308</a:t>
                      </a:r>
                    </a:p>
                  </a:txBody>
                  <a:tcPr marL="9525" marR="9525" marT="9525" marB="0" anchor="b">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rtl="0" fontAlgn="b"/>
                      <a:r>
                        <a:rPr lang="en-US" sz="1800" b="1" i="0" u="none" strike="noStrike" dirty="0">
                          <a:solidFill>
                            <a:srgbClr val="00A1D5"/>
                          </a:solidFill>
                          <a:effectLst/>
                          <a:latin typeface="Calibri" panose="020F0502020204030204" pitchFamily="34" charset="0"/>
                        </a:rPr>
                        <a:t>0.199</a:t>
                      </a:r>
                    </a:p>
                  </a:txBody>
                  <a:tcPr marL="9525" marR="9525" marT="9525" marB="0" anchor="b">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l" rtl="0" fontAlgn="b"/>
                      <a:r>
                        <a:rPr lang="en-US" sz="1800" b="1" i="1" u="none" strike="noStrike" dirty="0">
                          <a:solidFill>
                            <a:srgbClr val="00A1D5"/>
                          </a:solidFill>
                          <a:effectLst/>
                          <a:latin typeface="Calibri" panose="020F0502020204030204" pitchFamily="34" charset="0"/>
                        </a:rPr>
                        <a:t>Bacteroidia</a:t>
                      </a:r>
                    </a:p>
                  </a:txBody>
                  <a:tcPr marL="9525" marR="9525" marT="9525" marB="0" anchor="b">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404935275"/>
                  </a:ext>
                </a:extLst>
              </a:tr>
              <a:tr h="202379">
                <a:tc>
                  <a:txBody>
                    <a:bodyPr/>
                    <a:lstStyle/>
                    <a:p>
                      <a:pPr algn="ctr" rtl="0" fontAlgn="b"/>
                      <a:r>
                        <a:rPr lang="en-US" sz="1800" b="1" i="0" u="none" strike="noStrike" dirty="0">
                          <a:solidFill>
                            <a:srgbClr val="00A1D5"/>
                          </a:solidFill>
                          <a:effectLst/>
                          <a:latin typeface="Calibri" panose="020F0502020204030204" pitchFamily="34" charset="0"/>
                        </a:rPr>
                        <a:t>-5.18</a:t>
                      </a:r>
                    </a:p>
                  </a:txBody>
                  <a:tcPr marL="9525" marR="9525" marT="9525" marB="0" anchor="b">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rtl="0" fontAlgn="b"/>
                      <a:r>
                        <a:rPr lang="en-US" sz="1800" b="1" i="0" u="none" strike="noStrike" dirty="0">
                          <a:solidFill>
                            <a:srgbClr val="00A1D5"/>
                          </a:solidFill>
                          <a:effectLst/>
                          <a:latin typeface="Calibri" panose="020F0502020204030204" pitchFamily="34" charset="0"/>
                        </a:rPr>
                        <a:t>-0.099</a:t>
                      </a:r>
                    </a:p>
                  </a:txBody>
                  <a:tcPr marL="9525" marR="9525" marT="9525" marB="0" anchor="b">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rtl="0" fontAlgn="b"/>
                      <a:r>
                        <a:rPr lang="en-US" sz="1800" b="1" i="0" u="none" strike="noStrike" dirty="0">
                          <a:solidFill>
                            <a:srgbClr val="00A1D5"/>
                          </a:solidFill>
                          <a:effectLst/>
                          <a:latin typeface="Calibri" panose="020F0502020204030204" pitchFamily="34" charset="0"/>
                        </a:rPr>
                        <a:t>-0.102</a:t>
                      </a:r>
                    </a:p>
                  </a:txBody>
                  <a:tcPr marL="9525" marR="9525" marT="9525" marB="0" anchor="b">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rtl="0" fontAlgn="b"/>
                      <a:r>
                        <a:rPr lang="en-US" sz="1800" b="1" i="0" u="none" strike="noStrike" dirty="0">
                          <a:solidFill>
                            <a:srgbClr val="00A1D5"/>
                          </a:solidFill>
                          <a:effectLst/>
                          <a:latin typeface="Calibri" panose="020F0502020204030204" pitchFamily="34" charset="0"/>
                        </a:rPr>
                        <a:t>0.00962</a:t>
                      </a:r>
                    </a:p>
                  </a:txBody>
                  <a:tcPr marL="9525" marR="9525" marT="9525" marB="0" anchor="b">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rtl="0" fontAlgn="b"/>
                      <a:r>
                        <a:rPr lang="en-US" sz="1800" b="1" i="0" u="none" strike="noStrike" dirty="0">
                          <a:solidFill>
                            <a:srgbClr val="00A1D5"/>
                          </a:solidFill>
                          <a:effectLst/>
                          <a:latin typeface="Calibri" panose="020F0502020204030204" pitchFamily="34" charset="0"/>
                        </a:rPr>
                        <a:t>0.124</a:t>
                      </a:r>
                    </a:p>
                  </a:txBody>
                  <a:tcPr marL="9525" marR="9525" marT="9525" marB="0" anchor="b">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l" rtl="0" fontAlgn="b"/>
                      <a:r>
                        <a:rPr lang="en-US" sz="1800" b="1" i="1" u="none" strike="noStrike" dirty="0" err="1">
                          <a:solidFill>
                            <a:srgbClr val="00A1D5"/>
                          </a:solidFill>
                          <a:effectLst/>
                          <a:latin typeface="Calibri" panose="020F0502020204030204" pitchFamily="34" charset="0"/>
                        </a:rPr>
                        <a:t>Bacteroidales</a:t>
                      </a:r>
                      <a:endParaRPr lang="en-US" sz="1800" b="1" i="1" u="none" strike="noStrike" dirty="0">
                        <a:solidFill>
                          <a:srgbClr val="00A1D5"/>
                        </a:solidFill>
                        <a:effectLst/>
                        <a:latin typeface="Calibri" panose="020F0502020204030204" pitchFamily="34" charset="0"/>
                      </a:endParaRPr>
                    </a:p>
                  </a:txBody>
                  <a:tcPr marL="9525" marR="9525" marT="9525" marB="0" anchor="b">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extLst>
                  <a:ext uri="{0D108BD9-81ED-4DB2-BD59-A6C34878D82A}">
                    <a16:rowId xmlns:a16="http://schemas.microsoft.com/office/drawing/2014/main" val="232573659"/>
                  </a:ext>
                </a:extLst>
              </a:tr>
            </a:tbl>
          </a:graphicData>
        </a:graphic>
      </p:graphicFrame>
      <p:grpSp>
        <p:nvGrpSpPr>
          <p:cNvPr id="2060" name="Group 2059">
            <a:extLst>
              <a:ext uri="{FF2B5EF4-FFF2-40B4-BE49-F238E27FC236}">
                <a16:creationId xmlns:a16="http://schemas.microsoft.com/office/drawing/2014/main" id="{B698B32E-2063-4137-B468-C7698E45C800}"/>
              </a:ext>
            </a:extLst>
          </p:cNvPr>
          <p:cNvGrpSpPr/>
          <p:nvPr/>
        </p:nvGrpSpPr>
        <p:grpSpPr>
          <a:xfrm>
            <a:off x="16248006" y="13525967"/>
            <a:ext cx="6249760" cy="6980329"/>
            <a:chOff x="16428972" y="10236455"/>
            <a:chExt cx="6249760" cy="6980329"/>
          </a:xfrm>
        </p:grpSpPr>
        <p:grpSp>
          <p:nvGrpSpPr>
            <p:cNvPr id="62" name="Group 61">
              <a:extLst>
                <a:ext uri="{FF2B5EF4-FFF2-40B4-BE49-F238E27FC236}">
                  <a16:creationId xmlns:a16="http://schemas.microsoft.com/office/drawing/2014/main" id="{E142FD38-80DC-44EF-9597-86F171074087}"/>
                </a:ext>
              </a:extLst>
            </p:cNvPr>
            <p:cNvGrpSpPr/>
            <p:nvPr/>
          </p:nvGrpSpPr>
          <p:grpSpPr>
            <a:xfrm>
              <a:off x="16428972" y="10236455"/>
              <a:ext cx="6249760" cy="6980329"/>
              <a:chOff x="16197410" y="18348854"/>
              <a:chExt cx="6249760" cy="6980329"/>
            </a:xfrm>
          </p:grpSpPr>
          <p:grpSp>
            <p:nvGrpSpPr>
              <p:cNvPr id="59" name="Group 58">
                <a:extLst>
                  <a:ext uri="{FF2B5EF4-FFF2-40B4-BE49-F238E27FC236}">
                    <a16:creationId xmlns:a16="http://schemas.microsoft.com/office/drawing/2014/main" id="{07870728-81DF-4290-8024-132442767DD6}"/>
                  </a:ext>
                </a:extLst>
              </p:cNvPr>
              <p:cNvGrpSpPr/>
              <p:nvPr/>
            </p:nvGrpSpPr>
            <p:grpSpPr>
              <a:xfrm>
                <a:off x="16197410" y="18348854"/>
                <a:ext cx="6184767" cy="6860329"/>
                <a:chOff x="16197410" y="18348854"/>
                <a:chExt cx="6184767" cy="6860329"/>
              </a:xfrm>
            </p:grpSpPr>
            <p:pic>
              <p:nvPicPr>
                <p:cNvPr id="19" name="Picture 18">
                  <a:extLst>
                    <a:ext uri="{FF2B5EF4-FFF2-40B4-BE49-F238E27FC236}">
                      <a16:creationId xmlns:a16="http://schemas.microsoft.com/office/drawing/2014/main" id="{F23A7C90-3C95-4D5A-8E91-2A0B6A3ED753}"/>
                    </a:ext>
                  </a:extLst>
                </p:cNvPr>
                <p:cNvPicPr>
                  <a:picLocks noChangeAspect="1"/>
                </p:cNvPicPr>
                <p:nvPr/>
              </p:nvPicPr>
              <p:blipFill rotWithShape="1">
                <a:blip r:embed="rId19">
                  <a:extLst>
                    <a:ext uri="{28A0092B-C50C-407E-A947-70E740481C1C}">
                      <a14:useLocalDpi xmlns:a14="http://schemas.microsoft.com/office/drawing/2010/main" val="0"/>
                    </a:ext>
                  </a:extLst>
                </a:blip>
                <a:srcRect r="25561" b="8041"/>
                <a:stretch/>
              </p:blipFill>
              <p:spPr>
                <a:xfrm>
                  <a:off x="16197411" y="18964548"/>
                  <a:ext cx="6184766" cy="6244635"/>
                </a:xfrm>
                <a:prstGeom prst="rect">
                  <a:avLst/>
                </a:prstGeom>
              </p:spPr>
            </p:pic>
            <p:pic>
              <p:nvPicPr>
                <p:cNvPr id="146" name="Picture 145" descr="A picture containing diagram&#10;&#10;Description automatically generated">
                  <a:extLst>
                    <a:ext uri="{FF2B5EF4-FFF2-40B4-BE49-F238E27FC236}">
                      <a16:creationId xmlns:a16="http://schemas.microsoft.com/office/drawing/2014/main" id="{00C7CDE8-3878-461C-8006-6A98425F6776}"/>
                    </a:ext>
                  </a:extLst>
                </p:cNvPr>
                <p:cNvPicPr>
                  <a:picLocks noChangeAspect="1"/>
                </p:cNvPicPr>
                <p:nvPr/>
              </p:nvPicPr>
              <p:blipFill rotWithShape="1">
                <a:blip r:embed="rId20">
                  <a:extLst>
                    <a:ext uri="{28A0092B-C50C-407E-A947-70E740481C1C}">
                      <a14:useLocalDpi xmlns:a14="http://schemas.microsoft.com/office/drawing/2010/main" val="0"/>
                    </a:ext>
                  </a:extLst>
                </a:blip>
                <a:srcRect l="67694" t="63673" r="17917" b="5561"/>
                <a:stretch/>
              </p:blipFill>
              <p:spPr>
                <a:xfrm>
                  <a:off x="16707975" y="18428952"/>
                  <a:ext cx="1465494" cy="1913537"/>
                </a:xfrm>
                <a:prstGeom prst="rect">
                  <a:avLst/>
                </a:prstGeom>
              </p:spPr>
            </p:pic>
            <p:sp>
              <p:nvSpPr>
                <p:cNvPr id="148" name="Rectangle 147">
                  <a:extLst>
                    <a:ext uri="{FF2B5EF4-FFF2-40B4-BE49-F238E27FC236}">
                      <a16:creationId xmlns:a16="http://schemas.microsoft.com/office/drawing/2014/main" id="{0D993C1C-D570-457E-862C-390E777AD08D}"/>
                    </a:ext>
                  </a:extLst>
                </p:cNvPr>
                <p:cNvSpPr/>
                <p:nvPr/>
              </p:nvSpPr>
              <p:spPr>
                <a:xfrm rot="16200000">
                  <a:off x="15468688" y="19077577"/>
                  <a:ext cx="2073732" cy="616287"/>
                </a:xfrm>
                <a:prstGeom prst="rect">
                  <a:avLst/>
                </a:prstGeom>
              </p:spPr>
              <p:txBody>
                <a:bodyPr wrap="square">
                  <a:spAutoFit/>
                </a:bodyPr>
                <a:lstStyle/>
                <a:p>
                  <a:pPr algn="ctr" eaLnBrk="1" fontAlgn="auto" hangingPunct="1">
                    <a:spcBef>
                      <a:spcPts val="0"/>
                    </a:spcBef>
                    <a:spcAft>
                      <a:spcPts val="0"/>
                    </a:spcAft>
                  </a:pPr>
                  <a:r>
                    <a:rPr lang="en-US" sz="1800" b="1" dirty="0">
                      <a:solidFill>
                        <a:srgbClr val="44546A"/>
                      </a:solidFill>
                      <a:latin typeface="Calibri" panose="020F0502020204030204"/>
                      <a:ea typeface="+mn-ea"/>
                    </a:rPr>
                    <a:t>Log2 ratio of median proportions</a:t>
                  </a:r>
                  <a:endParaRPr lang="en-US" sz="1800" b="1" dirty="0">
                    <a:solidFill>
                      <a:prstClr val="black"/>
                    </a:solidFill>
                    <a:latin typeface="Calibri" panose="020F0502020204030204"/>
                    <a:ea typeface="+mn-ea"/>
                  </a:endParaRPr>
                </a:p>
              </p:txBody>
            </p:sp>
            <p:sp>
              <p:nvSpPr>
                <p:cNvPr id="150" name="Rectangle 149">
                  <a:extLst>
                    <a:ext uri="{FF2B5EF4-FFF2-40B4-BE49-F238E27FC236}">
                      <a16:creationId xmlns:a16="http://schemas.microsoft.com/office/drawing/2014/main" id="{6E1C98C9-81FD-4843-8078-4BD7A6472858}"/>
                    </a:ext>
                  </a:extLst>
                </p:cNvPr>
                <p:cNvSpPr/>
                <p:nvPr/>
              </p:nvSpPr>
              <p:spPr>
                <a:xfrm rot="5400000">
                  <a:off x="17237940" y="19209638"/>
                  <a:ext cx="2073732" cy="352164"/>
                </a:xfrm>
                <a:prstGeom prst="rect">
                  <a:avLst/>
                </a:prstGeom>
              </p:spPr>
              <p:txBody>
                <a:bodyPr wrap="square">
                  <a:spAutoFit/>
                </a:bodyPr>
                <a:lstStyle/>
                <a:p>
                  <a:pPr algn="ctr" eaLnBrk="1" fontAlgn="auto" hangingPunct="1">
                    <a:spcBef>
                      <a:spcPts val="0"/>
                    </a:spcBef>
                    <a:spcAft>
                      <a:spcPts val="0"/>
                    </a:spcAft>
                  </a:pPr>
                  <a:r>
                    <a:rPr lang="en-US" sz="1800" b="1" dirty="0">
                      <a:solidFill>
                        <a:srgbClr val="44546A"/>
                      </a:solidFill>
                      <a:latin typeface="Calibri" panose="020F0502020204030204"/>
                      <a:ea typeface="+mn-ea"/>
                    </a:rPr>
                    <a:t>Read Count</a:t>
                  </a:r>
                  <a:endParaRPr lang="en-US" sz="1800" b="1" dirty="0">
                    <a:solidFill>
                      <a:prstClr val="black"/>
                    </a:solidFill>
                    <a:latin typeface="Calibri" panose="020F0502020204030204"/>
                    <a:ea typeface="+mn-ea"/>
                  </a:endParaRPr>
                </a:p>
              </p:txBody>
            </p:sp>
          </p:grpSp>
          <p:sp>
            <p:nvSpPr>
              <p:cNvPr id="60" name="Rectangle 59">
                <a:extLst>
                  <a:ext uri="{FF2B5EF4-FFF2-40B4-BE49-F238E27FC236}">
                    <a16:creationId xmlns:a16="http://schemas.microsoft.com/office/drawing/2014/main" id="{9306C256-D4DF-4532-B577-1A55133E413B}"/>
                  </a:ext>
                </a:extLst>
              </p:cNvPr>
              <p:cNvSpPr/>
              <p:nvPr/>
            </p:nvSpPr>
            <p:spPr bwMode="auto">
              <a:xfrm>
                <a:off x="21309000" y="24334718"/>
                <a:ext cx="1138170" cy="874465"/>
              </a:xfrm>
              <a:prstGeom prst="rect">
                <a:avLst/>
              </a:pr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3448050"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a:ln>
                    <a:noFill/>
                  </a:ln>
                  <a:solidFill>
                    <a:schemeClr val="tx1"/>
                  </a:solidFill>
                  <a:effectLst/>
                  <a:latin typeface="Arial" charset="0"/>
                </a:endParaRPr>
              </a:p>
            </p:txBody>
          </p:sp>
          <p:sp>
            <p:nvSpPr>
              <p:cNvPr id="261" name="Rectangle 260">
                <a:extLst>
                  <a:ext uri="{FF2B5EF4-FFF2-40B4-BE49-F238E27FC236}">
                    <a16:creationId xmlns:a16="http://schemas.microsoft.com/office/drawing/2014/main" id="{D5423440-4F97-42A7-A59A-7771D1118FB6}"/>
                  </a:ext>
                </a:extLst>
              </p:cNvPr>
              <p:cNvSpPr/>
              <p:nvPr/>
            </p:nvSpPr>
            <p:spPr bwMode="auto">
              <a:xfrm>
                <a:off x="22131500" y="23754576"/>
                <a:ext cx="266520" cy="1574607"/>
              </a:xfrm>
              <a:prstGeom prst="rect">
                <a:avLst/>
              </a:pr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3448050"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a:ln>
                    <a:noFill/>
                  </a:ln>
                  <a:solidFill>
                    <a:schemeClr val="tx1"/>
                  </a:solidFill>
                  <a:effectLst/>
                  <a:latin typeface="Arial" charset="0"/>
                </a:endParaRPr>
              </a:p>
            </p:txBody>
          </p:sp>
        </p:grpSp>
        <p:cxnSp>
          <p:nvCxnSpPr>
            <p:cNvPr id="268" name="Straight Arrow Connector 267">
              <a:extLst>
                <a:ext uri="{FF2B5EF4-FFF2-40B4-BE49-F238E27FC236}">
                  <a16:creationId xmlns:a16="http://schemas.microsoft.com/office/drawing/2014/main" id="{7AA0BDC5-A839-4D9D-8B8A-DA4052C1860C}"/>
                </a:ext>
              </a:extLst>
            </p:cNvPr>
            <p:cNvCxnSpPr>
              <a:cxnSpLocks/>
            </p:cNvCxnSpPr>
            <p:nvPr/>
          </p:nvCxnSpPr>
          <p:spPr>
            <a:xfrm flipH="1">
              <a:off x="22364530" y="14242841"/>
              <a:ext cx="3876" cy="382580"/>
            </a:xfrm>
            <a:prstGeom prst="straightConnector1">
              <a:avLst/>
            </a:prstGeom>
            <a:ln w="38100">
              <a:solidFill>
                <a:srgbClr val="B24745"/>
              </a:solidFill>
              <a:tailEnd type="triangle"/>
            </a:ln>
          </p:spPr>
          <p:style>
            <a:lnRef idx="1">
              <a:schemeClr val="accent1"/>
            </a:lnRef>
            <a:fillRef idx="0">
              <a:schemeClr val="accent1"/>
            </a:fillRef>
            <a:effectRef idx="0">
              <a:schemeClr val="accent1"/>
            </a:effectRef>
            <a:fontRef idx="minor">
              <a:schemeClr val="tx1"/>
            </a:fontRef>
          </p:style>
        </p:cxnSp>
        <p:cxnSp>
          <p:nvCxnSpPr>
            <p:cNvPr id="269" name="Straight Arrow Connector 268">
              <a:extLst>
                <a:ext uri="{FF2B5EF4-FFF2-40B4-BE49-F238E27FC236}">
                  <a16:creationId xmlns:a16="http://schemas.microsoft.com/office/drawing/2014/main" id="{E7DDB02B-5AB4-4CFB-B77C-6C6398EB1876}"/>
                </a:ext>
              </a:extLst>
            </p:cNvPr>
            <p:cNvCxnSpPr>
              <a:cxnSpLocks/>
            </p:cNvCxnSpPr>
            <p:nvPr/>
          </p:nvCxnSpPr>
          <p:spPr>
            <a:xfrm>
              <a:off x="18588894" y="12450482"/>
              <a:ext cx="167360" cy="272533"/>
            </a:xfrm>
            <a:prstGeom prst="straightConnector1">
              <a:avLst/>
            </a:prstGeom>
            <a:ln w="38100">
              <a:solidFill>
                <a:srgbClr val="00A1D5"/>
              </a:solidFill>
              <a:tailEnd type="triangle"/>
            </a:ln>
          </p:spPr>
          <p:style>
            <a:lnRef idx="1">
              <a:schemeClr val="accent1"/>
            </a:lnRef>
            <a:fillRef idx="0">
              <a:schemeClr val="accent1"/>
            </a:fillRef>
            <a:effectRef idx="0">
              <a:schemeClr val="accent1"/>
            </a:effectRef>
            <a:fontRef idx="minor">
              <a:schemeClr val="tx1"/>
            </a:fontRef>
          </p:style>
        </p:cxnSp>
      </p:grpSp>
      <p:sp>
        <p:nvSpPr>
          <p:cNvPr id="283" name="TextBox 282">
            <a:extLst>
              <a:ext uri="{FF2B5EF4-FFF2-40B4-BE49-F238E27FC236}">
                <a16:creationId xmlns:a16="http://schemas.microsoft.com/office/drawing/2014/main" id="{74C9EDE5-E7D2-49BA-B26F-5D10AA892CAB}"/>
              </a:ext>
            </a:extLst>
          </p:cNvPr>
          <p:cNvSpPr txBox="1"/>
          <p:nvPr/>
        </p:nvSpPr>
        <p:spPr>
          <a:xfrm>
            <a:off x="22614587" y="17871653"/>
            <a:ext cx="9290303" cy="1477328"/>
          </a:xfrm>
          <a:prstGeom prst="rect">
            <a:avLst/>
          </a:prstGeom>
          <a:noFill/>
        </p:spPr>
        <p:txBody>
          <a:bodyPr wrap="square">
            <a:spAutoFit/>
          </a:bodyPr>
          <a:lstStyle/>
          <a:p>
            <a:pPr marL="0" marR="0" algn="just">
              <a:spcBef>
                <a:spcPts val="0"/>
              </a:spcBef>
              <a:spcAft>
                <a:spcPts val="1000"/>
              </a:spcAft>
            </a:pPr>
            <a:r>
              <a:rPr lang="en-US" sz="1800" b="1" dirty="0">
                <a:effectLst/>
                <a:latin typeface="Calibri" panose="020F0502020204030204" pitchFamily="34" charset="0"/>
                <a:ea typeface="Times New Roman" panose="02020603050405020304" pitchFamily="18" charset="0"/>
                <a:cs typeface="Calibri" panose="020F0502020204030204" pitchFamily="34" charset="0"/>
              </a:rPr>
              <a:t>Figure 2. </a:t>
            </a:r>
            <a:r>
              <a:rPr lang="en-US" sz="1800" dirty="0">
                <a:effectLst/>
                <a:latin typeface="Calibri" panose="020F0502020204030204" pitchFamily="34" charset="0"/>
                <a:ea typeface="Times New Roman" panose="02020603050405020304" pitchFamily="18" charset="0"/>
                <a:cs typeface="Calibri" panose="020F0502020204030204" pitchFamily="34" charset="0"/>
              </a:rPr>
              <a:t>Heatmap of Significantly Different Gene Ontology Terms Associated with COVID-19 Mortality Comparing Deceased (n=10) versus Survived (n=15). Rows are sorted by parental GO terms (depth=1) and columns are clustered by Euclidean distance using ward D2 clustering. Comparisons were conducted using MaAsLin2, controlling for random effects of and patient and correcting for multiple tests (q&lt;0.05).</a:t>
            </a:r>
          </a:p>
        </p:txBody>
      </p:sp>
      <p:sp>
        <p:nvSpPr>
          <p:cNvPr id="290" name="Rectangle 289">
            <a:extLst>
              <a:ext uri="{FF2B5EF4-FFF2-40B4-BE49-F238E27FC236}">
                <a16:creationId xmlns:a16="http://schemas.microsoft.com/office/drawing/2014/main" id="{5A3C34A9-B8AA-4399-89BF-4B17FA136E8A}"/>
              </a:ext>
            </a:extLst>
          </p:cNvPr>
          <p:cNvSpPr/>
          <p:nvPr/>
        </p:nvSpPr>
        <p:spPr>
          <a:xfrm>
            <a:off x="24166458" y="8732440"/>
            <a:ext cx="7733990" cy="1846659"/>
          </a:xfrm>
          <a:prstGeom prst="rect">
            <a:avLst/>
          </a:prstGeom>
        </p:spPr>
        <p:txBody>
          <a:bodyPr wrap="square" lIns="0" tIns="0" rIns="0" bIns="0">
            <a:spAutoFit/>
          </a:bodyPr>
          <a:lstStyle/>
          <a:p>
            <a:pPr algn="ctr"/>
            <a:r>
              <a:rPr lang="en-US" sz="4000" b="1" dirty="0">
                <a:latin typeface="Calibri" panose="020F0502020204030204" pitchFamily="34" charset="0"/>
              </a:rPr>
              <a:t>Functional comparison of</a:t>
            </a:r>
          </a:p>
          <a:p>
            <a:pPr algn="ctr"/>
            <a:r>
              <a:rPr lang="en-US" sz="4000" b="1" dirty="0">
                <a:latin typeface="Calibri" panose="020F0502020204030204" pitchFamily="34" charset="0"/>
              </a:rPr>
              <a:t>COVID-19 BALF metatranscriptome</a:t>
            </a:r>
          </a:p>
          <a:p>
            <a:pPr algn="ctr"/>
            <a:r>
              <a:rPr lang="en-US" sz="4000" b="1" dirty="0">
                <a:latin typeface="Calibri" panose="020F0502020204030204" pitchFamily="34" charset="0"/>
              </a:rPr>
              <a:t>Deceased</a:t>
            </a:r>
            <a:r>
              <a:rPr lang="en-US" sz="4000" b="1" dirty="0">
                <a:solidFill>
                  <a:srgbClr val="AF4341"/>
                </a:solidFill>
                <a:latin typeface="Calibri" panose="020F0502020204030204" pitchFamily="34" charset="0"/>
              </a:rPr>
              <a:t> </a:t>
            </a:r>
            <a:r>
              <a:rPr lang="en-US" sz="4000" b="1" dirty="0">
                <a:latin typeface="Calibri" panose="020F0502020204030204" pitchFamily="34" charset="0"/>
              </a:rPr>
              <a:t>vs</a:t>
            </a:r>
            <a:r>
              <a:rPr lang="en-US" sz="4000" b="1" dirty="0">
                <a:solidFill>
                  <a:srgbClr val="083F65"/>
                </a:solidFill>
                <a:latin typeface="Calibri" panose="020F0502020204030204" pitchFamily="34" charset="0"/>
              </a:rPr>
              <a:t> </a:t>
            </a:r>
            <a:r>
              <a:rPr lang="en-US" sz="4000" b="1" dirty="0">
                <a:solidFill>
                  <a:srgbClr val="FFC125"/>
                </a:solidFill>
                <a:latin typeface="Calibri" panose="020F0502020204030204" pitchFamily="34" charset="0"/>
              </a:rPr>
              <a:t>Survived</a:t>
            </a:r>
          </a:p>
        </p:txBody>
      </p:sp>
      <p:sp>
        <p:nvSpPr>
          <p:cNvPr id="303" name="TextBox 302">
            <a:extLst>
              <a:ext uri="{FF2B5EF4-FFF2-40B4-BE49-F238E27FC236}">
                <a16:creationId xmlns:a16="http://schemas.microsoft.com/office/drawing/2014/main" id="{4F71C590-05E8-4558-BCA6-954F83CA13BF}"/>
              </a:ext>
            </a:extLst>
          </p:cNvPr>
          <p:cNvSpPr txBox="1"/>
          <p:nvPr/>
        </p:nvSpPr>
        <p:spPr>
          <a:xfrm>
            <a:off x="26132009" y="23012192"/>
            <a:ext cx="5755043" cy="7525137"/>
          </a:xfrm>
          <a:prstGeom prst="rect">
            <a:avLst/>
          </a:prstGeom>
          <a:noFill/>
        </p:spPr>
        <p:txBody>
          <a:bodyPr wrap="square">
            <a:spAutoFit/>
          </a:bodyPr>
          <a:lstStyle/>
          <a:p>
            <a:pPr marL="0" lvl="1" indent="-342900" algn="just">
              <a:buFont typeface="Arial" panose="020B0604020202020204" pitchFamily="34" charset="0"/>
              <a:buChar char="•"/>
            </a:pPr>
            <a:r>
              <a:rPr lang="en-US" sz="2100" b="1" dirty="0">
                <a:solidFill>
                  <a:srgbClr val="000000"/>
                </a:solidFill>
                <a:latin typeface="Calibri" panose="020F0502020204030204" pitchFamily="34" charset="0"/>
                <a:ea typeface="Times New Roman" panose="02020603050405020304" pitchFamily="18" charset="0"/>
                <a:cs typeface="Calibri" panose="020F0502020204030204" pitchFamily="34" charset="0"/>
              </a:rPr>
              <a:t>There are unique and discriminant features in the </a:t>
            </a:r>
            <a:r>
              <a:rPr lang="en-US" sz="2100" b="1" dirty="0">
                <a:latin typeface="Calibri" panose="020F0502020204030204" pitchFamily="34" charset="0"/>
                <a:ea typeface="Times New Roman" panose="02020603050405020304" pitchFamily="18" charset="0"/>
                <a:cs typeface="Calibri" panose="020F0502020204030204" pitchFamily="34" charset="0"/>
              </a:rPr>
              <a:t>BALF metatranscriptomes </a:t>
            </a:r>
            <a:r>
              <a:rPr lang="en-US" sz="2100" b="1" dirty="0">
                <a:solidFill>
                  <a:srgbClr val="2E3E46"/>
                </a:solidFill>
                <a:latin typeface="Calibri" panose="020F0502020204030204" pitchFamily="34" charset="0"/>
                <a:ea typeface="Times New Roman" panose="02020603050405020304" pitchFamily="18" charset="0"/>
                <a:cs typeface="Calibri" panose="020F0502020204030204" pitchFamily="34" charset="0"/>
              </a:rPr>
              <a:t>of </a:t>
            </a:r>
            <a:r>
              <a:rPr lang="en-US" sz="2100" b="1" dirty="0">
                <a:solidFill>
                  <a:srgbClr val="B22222"/>
                </a:solidFill>
                <a:latin typeface="Calibri" panose="020F0502020204030204" pitchFamily="34" charset="0"/>
                <a:ea typeface="Times New Roman" panose="02020603050405020304" pitchFamily="18" charset="0"/>
                <a:cs typeface="Calibri" panose="020F0502020204030204" pitchFamily="34" charset="0"/>
              </a:rPr>
              <a:t>COVID19 </a:t>
            </a:r>
            <a:r>
              <a:rPr lang="en-US" sz="2100" b="1" dirty="0">
                <a:solidFill>
                  <a:srgbClr val="000000"/>
                </a:solidFill>
                <a:latin typeface="Calibri" panose="020F0502020204030204" pitchFamily="34" charset="0"/>
                <a:ea typeface="Times New Roman" panose="02020603050405020304" pitchFamily="18" charset="0"/>
                <a:cs typeface="Calibri" panose="020F0502020204030204" pitchFamily="34" charset="0"/>
              </a:rPr>
              <a:t>as compared to amongst </a:t>
            </a:r>
            <a:r>
              <a:rPr lang="en-US" sz="2100" b="1" dirty="0">
                <a:solidFill>
                  <a:srgbClr val="228B22"/>
                </a:solidFill>
                <a:latin typeface="Calibri" panose="020F0502020204030204" pitchFamily="34" charset="0"/>
                <a:ea typeface="Times New Roman" panose="02020603050405020304" pitchFamily="18" charset="0"/>
                <a:cs typeface="Calibri" panose="020F0502020204030204" pitchFamily="34" charset="0"/>
              </a:rPr>
              <a:t>uninfected</a:t>
            </a:r>
            <a:r>
              <a:rPr lang="en-US" sz="2100" b="1" dirty="0">
                <a:solidFill>
                  <a:srgbClr val="000000"/>
                </a:solidFill>
                <a:latin typeface="Calibri" panose="020F0502020204030204" pitchFamily="34" charset="0"/>
                <a:ea typeface="Times New Roman" panose="02020603050405020304" pitchFamily="18" charset="0"/>
                <a:cs typeface="Calibri" panose="020F0502020204030204" pitchFamily="34" charset="0"/>
              </a:rPr>
              <a:t> and </a:t>
            </a:r>
            <a:r>
              <a:rPr lang="en-US" sz="2100" b="1" dirty="0">
                <a:solidFill>
                  <a:srgbClr val="FF7F00"/>
                </a:solidFill>
                <a:latin typeface="Calibri" panose="020F0502020204030204" pitchFamily="34" charset="0"/>
                <a:ea typeface="Times New Roman" panose="02020603050405020304" pitchFamily="18" charset="0"/>
                <a:cs typeface="Calibri" panose="020F0502020204030204" pitchFamily="34" charset="0"/>
              </a:rPr>
              <a:t>CAP </a:t>
            </a:r>
            <a:r>
              <a:rPr lang="en-US" sz="2100" b="1" dirty="0">
                <a:solidFill>
                  <a:srgbClr val="000000"/>
                </a:solidFill>
                <a:latin typeface="Calibri" panose="020F0502020204030204" pitchFamily="34" charset="0"/>
                <a:ea typeface="Times New Roman" panose="02020603050405020304" pitchFamily="18" charset="0"/>
                <a:cs typeface="Calibri" panose="020F0502020204030204" pitchFamily="34" charset="0"/>
              </a:rPr>
              <a:t>cohorts and by </a:t>
            </a:r>
            <a:r>
              <a:rPr lang="en-US" sz="2100" b="1" dirty="0">
                <a:solidFill>
                  <a:srgbClr val="B22222"/>
                </a:solidFill>
                <a:latin typeface="Calibri" panose="020F0502020204030204" pitchFamily="34" charset="0"/>
                <a:ea typeface="Times New Roman" panose="02020603050405020304" pitchFamily="18" charset="0"/>
                <a:cs typeface="Calibri" panose="020F0502020204030204" pitchFamily="34" charset="0"/>
              </a:rPr>
              <a:t>COVID19</a:t>
            </a:r>
            <a:r>
              <a:rPr lang="en-US" sz="2100" b="1" dirty="0">
                <a:solidFill>
                  <a:srgbClr val="000000"/>
                </a:solidFill>
                <a:latin typeface="Calibri" panose="020F0502020204030204" pitchFamily="34" charset="0"/>
                <a:ea typeface="Times New Roman" panose="02020603050405020304" pitchFamily="18" charset="0"/>
                <a:cs typeface="Calibri" panose="020F0502020204030204" pitchFamily="34" charset="0"/>
              </a:rPr>
              <a:t> survival outcome (Survival vs deceased).</a:t>
            </a:r>
          </a:p>
          <a:p>
            <a:pPr marL="0" lvl="1" indent="-342900" algn="just">
              <a:buFont typeface="Arial" panose="020B0604020202020204" pitchFamily="34" charset="0"/>
              <a:buChar char="•"/>
            </a:pPr>
            <a:r>
              <a:rPr lang="en-US" sz="2100" b="1" dirty="0">
                <a:latin typeface="Calibri" panose="020F0502020204030204" pitchFamily="34" charset="0"/>
                <a:ea typeface="Times New Roman" panose="02020603050405020304" pitchFamily="18" charset="0"/>
                <a:cs typeface="Calibri" panose="020F0502020204030204" pitchFamily="34" charset="0"/>
              </a:rPr>
              <a:t>Notable Gene ontologies of interest surrounding </a:t>
            </a:r>
            <a:r>
              <a:rPr lang="en-US" sz="2100" b="1" dirty="0">
                <a:latin typeface="Calibri" panose="020F0502020204030204" pitchFamily="34" charset="0"/>
                <a:cs typeface="Calibri" panose="020F0502020204030204" pitchFamily="34" charset="0"/>
              </a:rPr>
              <a:t>when comparing by case type and survival outcome</a:t>
            </a:r>
            <a:r>
              <a:rPr lang="en-US" sz="2100" b="1" dirty="0">
                <a:latin typeface="Calibri" panose="020F0502020204030204" pitchFamily="34" charset="0"/>
                <a:ea typeface="Times New Roman" panose="02020603050405020304" pitchFamily="18" charset="0"/>
                <a:cs typeface="Calibri" panose="020F0502020204030204" pitchFamily="34" charset="0"/>
              </a:rPr>
              <a:t> include: </a:t>
            </a:r>
          </a:p>
          <a:p>
            <a:pPr marL="742950" lvl="1" indent="-285750" algn="just">
              <a:buFont typeface="Arial" panose="020B0604020202020204" pitchFamily="34" charset="0"/>
              <a:buChar char="•"/>
            </a:pPr>
            <a:r>
              <a:rPr lang="en-US" sz="2100" b="1" dirty="0">
                <a:solidFill>
                  <a:srgbClr val="7030A0"/>
                </a:solidFill>
                <a:latin typeface="Calibri" panose="020F0502020204030204" pitchFamily="34" charset="0"/>
                <a:cs typeface="Calibri" panose="020F0502020204030204" pitchFamily="34" charset="0"/>
              </a:rPr>
              <a:t>Phosphate / phosphorylation, </a:t>
            </a:r>
          </a:p>
          <a:p>
            <a:pPr marL="742950" lvl="1" indent="-285750" algn="just">
              <a:buFont typeface="Arial" panose="020B0604020202020204" pitchFamily="34" charset="0"/>
              <a:buChar char="•"/>
            </a:pPr>
            <a:r>
              <a:rPr lang="en-US" sz="2100" b="1" dirty="0">
                <a:solidFill>
                  <a:srgbClr val="228B22"/>
                </a:solidFill>
                <a:latin typeface="Calibri" panose="020F0502020204030204" pitchFamily="34" charset="0"/>
                <a:cs typeface="Calibri" panose="020F0502020204030204" pitchFamily="34" charset="0"/>
              </a:rPr>
              <a:t>Metal ion binding (</a:t>
            </a:r>
            <a:r>
              <a:rPr lang="en-US" sz="2100" b="1" dirty="0" err="1">
                <a:solidFill>
                  <a:srgbClr val="228B22"/>
                </a:solidFill>
                <a:latin typeface="Calibri" panose="020F0502020204030204" pitchFamily="34" charset="0"/>
                <a:cs typeface="Calibri" panose="020F0502020204030204" pitchFamily="34" charset="0"/>
              </a:rPr>
              <a:t>mg,zn,etc</a:t>
            </a:r>
            <a:r>
              <a:rPr lang="en-US" sz="2100" b="1" dirty="0">
                <a:solidFill>
                  <a:srgbClr val="228B22"/>
                </a:solidFill>
                <a:latin typeface="Calibri" panose="020F0502020204030204" pitchFamily="34" charset="0"/>
                <a:cs typeface="Calibri" panose="020F0502020204030204" pitchFamily="34" charset="0"/>
              </a:rPr>
              <a:t>), </a:t>
            </a:r>
          </a:p>
          <a:p>
            <a:pPr marL="742950" lvl="1" indent="-285750" algn="just">
              <a:buFont typeface="Arial" panose="020B0604020202020204" pitchFamily="34" charset="0"/>
              <a:buChar char="•"/>
            </a:pPr>
            <a:r>
              <a:rPr lang="en-US" sz="2100" b="1" dirty="0">
                <a:solidFill>
                  <a:srgbClr val="FFC000"/>
                </a:solidFill>
                <a:latin typeface="Calibri" panose="020F0502020204030204" pitchFamily="34" charset="0"/>
                <a:cs typeface="Calibri" panose="020F0502020204030204" pitchFamily="34" charset="0"/>
              </a:rPr>
              <a:t>Nucleotide terms (DNA recombination / RNA binding), </a:t>
            </a:r>
          </a:p>
          <a:p>
            <a:pPr marL="742950" lvl="1" indent="-285750" algn="just">
              <a:buFont typeface="Arial" panose="020B0604020202020204" pitchFamily="34" charset="0"/>
              <a:buChar char="•"/>
            </a:pPr>
            <a:r>
              <a:rPr lang="en-US" sz="2100" b="1" dirty="0">
                <a:solidFill>
                  <a:srgbClr val="4472C4"/>
                </a:solidFill>
                <a:latin typeface="Calibri" panose="020F0502020204030204" pitchFamily="34" charset="0"/>
                <a:cs typeface="Calibri" panose="020F0502020204030204" pitchFamily="34" charset="0"/>
              </a:rPr>
              <a:t>Lytic activity (</a:t>
            </a:r>
            <a:r>
              <a:rPr lang="en-US" sz="2100" b="1" dirty="0" err="1">
                <a:solidFill>
                  <a:srgbClr val="4472C4"/>
                </a:solidFill>
                <a:latin typeface="Calibri" panose="020F0502020204030204" pitchFamily="34" charset="0"/>
                <a:cs typeface="Calibri" panose="020F0502020204030204" pitchFamily="34" charset="0"/>
              </a:rPr>
              <a:t>ie</a:t>
            </a:r>
            <a:r>
              <a:rPr lang="en-US" sz="2100" b="1" dirty="0">
                <a:solidFill>
                  <a:srgbClr val="4472C4"/>
                </a:solidFill>
                <a:latin typeface="Calibri" panose="020F0502020204030204" pitchFamily="34" charset="0"/>
                <a:cs typeface="Calibri" panose="020F0502020204030204" pitchFamily="34" charset="0"/>
              </a:rPr>
              <a:t>: hydrolase, endopeptidase)</a:t>
            </a:r>
            <a:endParaRPr lang="en-US" sz="2100" b="1" dirty="0">
              <a:latin typeface="Calibri" panose="020F0502020204030204" pitchFamily="34" charset="0"/>
              <a:cs typeface="Calibri" panose="020F0502020204030204" pitchFamily="34" charset="0"/>
            </a:endParaRPr>
          </a:p>
          <a:p>
            <a:pPr marL="301625" indent="-285750" algn="just">
              <a:buFont typeface="Arial" panose="020B0604020202020204" pitchFamily="34" charset="0"/>
              <a:buChar char="•"/>
            </a:pPr>
            <a:r>
              <a:rPr lang="en-US" sz="2100" b="1" dirty="0">
                <a:latin typeface="Calibri" panose="020F0502020204030204" pitchFamily="34" charset="0"/>
              </a:rPr>
              <a:t>Taxonomic comparisons revealed significant changes in the </a:t>
            </a:r>
            <a:r>
              <a:rPr lang="en-US" sz="2100" b="1" dirty="0" err="1">
                <a:latin typeface="Calibri" panose="020F0502020204030204" pitchFamily="34" charset="0"/>
              </a:rPr>
              <a:t>metatranscriptomic</a:t>
            </a:r>
            <a:r>
              <a:rPr lang="en-US" sz="2100" b="1" dirty="0">
                <a:latin typeface="Calibri" panose="020F0502020204030204" pitchFamily="34" charset="0"/>
              </a:rPr>
              <a:t> read counts of </a:t>
            </a:r>
            <a:r>
              <a:rPr lang="en-US" sz="2100" b="1" i="1" dirty="0" err="1">
                <a:solidFill>
                  <a:srgbClr val="B22222"/>
                </a:solidFill>
                <a:latin typeface="Calibri" panose="020F0502020204030204" pitchFamily="34" charset="0"/>
              </a:rPr>
              <a:t>Comamonadaceae</a:t>
            </a:r>
            <a:r>
              <a:rPr lang="en-US" sz="2100" b="1" i="1" dirty="0">
                <a:solidFill>
                  <a:srgbClr val="B22222"/>
                </a:solidFill>
                <a:latin typeface="Calibri" panose="020F0502020204030204" pitchFamily="34" charset="0"/>
              </a:rPr>
              <a:t>, </a:t>
            </a:r>
            <a:r>
              <a:rPr lang="en-US" sz="2100" b="1" i="1" dirty="0" err="1">
                <a:solidFill>
                  <a:srgbClr val="B22222"/>
                </a:solidFill>
                <a:latin typeface="Calibri" panose="020F0502020204030204" pitchFamily="34" charset="0"/>
              </a:rPr>
              <a:t>Variovorax</a:t>
            </a:r>
            <a:r>
              <a:rPr lang="en-US" sz="2100" b="1" i="1" dirty="0">
                <a:solidFill>
                  <a:srgbClr val="B22222"/>
                </a:solidFill>
                <a:latin typeface="Calibri" panose="020F0502020204030204" pitchFamily="34" charset="0"/>
              </a:rPr>
              <a:t>, </a:t>
            </a:r>
            <a:r>
              <a:rPr lang="en-US" sz="2100" b="1" dirty="0">
                <a:latin typeface="Calibri" panose="020F0502020204030204" pitchFamily="34" charset="0"/>
              </a:rPr>
              <a:t>in the deceased cohort and</a:t>
            </a:r>
            <a:r>
              <a:rPr lang="en-US" sz="2100" b="1" i="1" dirty="0">
                <a:latin typeface="Calibri" panose="020F0502020204030204" pitchFamily="34" charset="0"/>
              </a:rPr>
              <a:t> </a:t>
            </a:r>
            <a:r>
              <a:rPr lang="en-US" sz="2100" b="1" i="1" u="none" strike="noStrike" dirty="0" err="1">
                <a:solidFill>
                  <a:srgbClr val="00A1D5"/>
                </a:solidFill>
                <a:effectLst/>
                <a:latin typeface="Calibri" panose="020F0502020204030204" pitchFamily="34" charset="0"/>
              </a:rPr>
              <a:t>Bacteroidia</a:t>
            </a:r>
            <a:r>
              <a:rPr lang="en-US" sz="2100" b="1" i="1" u="none" strike="noStrike" dirty="0">
                <a:solidFill>
                  <a:srgbClr val="00A1D5"/>
                </a:solidFill>
                <a:effectLst/>
                <a:latin typeface="Calibri" panose="020F0502020204030204" pitchFamily="34" charset="0"/>
              </a:rPr>
              <a:t>, </a:t>
            </a:r>
            <a:r>
              <a:rPr lang="en-US" sz="2100" b="1" i="1" u="none" strike="noStrike" dirty="0" err="1">
                <a:solidFill>
                  <a:srgbClr val="00A1D5"/>
                </a:solidFill>
                <a:effectLst/>
                <a:latin typeface="Calibri" panose="020F0502020204030204" pitchFamily="34" charset="0"/>
              </a:rPr>
              <a:t>Bacteroidales</a:t>
            </a:r>
            <a:r>
              <a:rPr lang="en-US" sz="2100" b="1" i="1" u="none" strike="noStrike" dirty="0">
                <a:solidFill>
                  <a:srgbClr val="00A1D5"/>
                </a:solidFill>
                <a:effectLst/>
                <a:latin typeface="Calibri" panose="020F0502020204030204" pitchFamily="34" charset="0"/>
              </a:rPr>
              <a:t> </a:t>
            </a:r>
            <a:r>
              <a:rPr lang="en-US" sz="2100" b="1" u="none" strike="noStrike" dirty="0">
                <a:effectLst/>
                <a:latin typeface="Calibri" panose="020F0502020204030204" pitchFamily="34" charset="0"/>
              </a:rPr>
              <a:t>amongst those who survived.</a:t>
            </a:r>
          </a:p>
          <a:p>
            <a:pPr marL="301625" indent="-285750" algn="just">
              <a:buFont typeface="Arial" panose="020B0604020202020204" pitchFamily="34" charset="0"/>
              <a:buChar char="•"/>
            </a:pPr>
            <a:r>
              <a:rPr lang="en-US" sz="2100" b="1" dirty="0">
                <a:latin typeface="Calibri" panose="020F0502020204030204" pitchFamily="34" charset="0"/>
                <a:ea typeface="Times New Roman" panose="02020603050405020304" pitchFamily="18" charset="0"/>
                <a:cs typeface="Calibri" panose="020F0502020204030204" pitchFamily="34" charset="0"/>
              </a:rPr>
              <a:t>Unsupervised machine learning using Dirichlet Multinomial mixture clustering of BALF metatranscriptome gene ontology counts was capable of predicting survival outcome amongst the COVID19-cohort.</a:t>
            </a:r>
          </a:p>
        </p:txBody>
      </p:sp>
      <p:graphicFrame>
        <p:nvGraphicFramePr>
          <p:cNvPr id="308" name="Table 307">
            <a:extLst>
              <a:ext uri="{FF2B5EF4-FFF2-40B4-BE49-F238E27FC236}">
                <a16:creationId xmlns:a16="http://schemas.microsoft.com/office/drawing/2014/main" id="{219C6A57-528B-43D2-B6FA-CC3A1A7E6985}"/>
              </a:ext>
            </a:extLst>
          </p:cNvPr>
          <p:cNvGraphicFramePr>
            <a:graphicFrameLocks noGrp="1"/>
          </p:cNvGraphicFramePr>
          <p:nvPr>
            <p:extLst>
              <p:ext uri="{D42A27DB-BD31-4B8C-83A1-F6EECF244321}">
                <p14:modId xmlns:p14="http://schemas.microsoft.com/office/powerpoint/2010/main" val="2904920325"/>
              </p:ext>
            </p:extLst>
          </p:nvPr>
        </p:nvGraphicFramePr>
        <p:xfrm>
          <a:off x="28124881" y="20704288"/>
          <a:ext cx="3802000" cy="1013460"/>
        </p:xfrm>
        <a:graphic>
          <a:graphicData uri="http://schemas.openxmlformats.org/drawingml/2006/table">
            <a:tbl>
              <a:tblPr/>
              <a:tblGrid>
                <a:gridCol w="1635062">
                  <a:extLst>
                    <a:ext uri="{9D8B030D-6E8A-4147-A177-3AD203B41FA5}">
                      <a16:colId xmlns:a16="http://schemas.microsoft.com/office/drawing/2014/main" val="1776127433"/>
                    </a:ext>
                  </a:extLst>
                </a:gridCol>
                <a:gridCol w="425450">
                  <a:extLst>
                    <a:ext uri="{9D8B030D-6E8A-4147-A177-3AD203B41FA5}">
                      <a16:colId xmlns:a16="http://schemas.microsoft.com/office/drawing/2014/main" val="3510579710"/>
                    </a:ext>
                  </a:extLst>
                </a:gridCol>
                <a:gridCol w="487362">
                  <a:extLst>
                    <a:ext uri="{9D8B030D-6E8A-4147-A177-3AD203B41FA5}">
                      <a16:colId xmlns:a16="http://schemas.microsoft.com/office/drawing/2014/main" val="1807795298"/>
                    </a:ext>
                  </a:extLst>
                </a:gridCol>
                <a:gridCol w="425450">
                  <a:extLst>
                    <a:ext uri="{9D8B030D-6E8A-4147-A177-3AD203B41FA5}">
                      <a16:colId xmlns:a16="http://schemas.microsoft.com/office/drawing/2014/main" val="2970193324"/>
                    </a:ext>
                  </a:extLst>
                </a:gridCol>
                <a:gridCol w="528638">
                  <a:extLst>
                    <a:ext uri="{9D8B030D-6E8A-4147-A177-3AD203B41FA5}">
                      <a16:colId xmlns:a16="http://schemas.microsoft.com/office/drawing/2014/main" val="848809927"/>
                    </a:ext>
                  </a:extLst>
                </a:gridCol>
                <a:gridCol w="300038">
                  <a:extLst>
                    <a:ext uri="{9D8B030D-6E8A-4147-A177-3AD203B41FA5}">
                      <a16:colId xmlns:a16="http://schemas.microsoft.com/office/drawing/2014/main" val="3996998041"/>
                    </a:ext>
                  </a:extLst>
                </a:gridCol>
              </a:tblGrid>
              <a:tr h="190500">
                <a:tc>
                  <a:txBody>
                    <a:bodyPr/>
                    <a:lstStyle/>
                    <a:p>
                      <a:pPr algn="ctr" fontAlgn="b"/>
                      <a:r>
                        <a:rPr lang="en-US" sz="1600" b="0" i="0" u="none" strike="noStrike" dirty="0">
                          <a:solidFill>
                            <a:srgbClr val="000000"/>
                          </a:solidFill>
                          <a:effectLst/>
                          <a:latin typeface="Calibri" panose="020F0502020204030204" pitchFamily="34" charset="0"/>
                        </a:rPr>
                        <a:t>comparison</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Calibri" panose="020F0502020204030204" pitchFamily="34" charset="0"/>
                        </a:rPr>
                        <a:t>diff</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panose="020F0502020204030204" pitchFamily="34" charset="0"/>
                        </a:rPr>
                        <a:t>lwr</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panose="020F0502020204030204" pitchFamily="34" charset="0"/>
                        </a:rPr>
                        <a:t>upr</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Calibri" panose="020F0502020204030204" pitchFamily="34" charset="0"/>
                        </a:rPr>
                        <a:t>p adj</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endParaRPr lang="en-US" sz="16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81563004"/>
                  </a:ext>
                </a:extLst>
              </a:tr>
              <a:tr h="190500">
                <a:tc>
                  <a:txBody>
                    <a:bodyPr/>
                    <a:lstStyle/>
                    <a:p>
                      <a:pPr algn="ctr" fontAlgn="b"/>
                      <a:r>
                        <a:rPr lang="en-US" sz="1600" b="0" i="0" u="none" strike="noStrike" dirty="0">
                          <a:solidFill>
                            <a:srgbClr val="000000"/>
                          </a:solidFill>
                          <a:effectLst/>
                          <a:latin typeface="Calibri" panose="020F0502020204030204" pitchFamily="34" charset="0"/>
                        </a:rPr>
                        <a:t>NA-Deceased</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en-US" sz="1600" b="0" i="0" u="none" strike="noStrike" dirty="0">
                          <a:solidFill>
                            <a:srgbClr val="000000"/>
                          </a:solidFill>
                          <a:effectLst/>
                          <a:latin typeface="Calibri" panose="020F0502020204030204" pitchFamily="34" charset="0"/>
                        </a:rPr>
                        <a:t>0.24</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en-US" sz="1600" b="0" i="0" u="none" strike="noStrike" dirty="0">
                          <a:solidFill>
                            <a:srgbClr val="000000"/>
                          </a:solidFill>
                          <a:effectLst/>
                          <a:latin typeface="Calibri" panose="020F0502020204030204" pitchFamily="34" charset="0"/>
                        </a:rPr>
                        <a:t>-0.28</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en-US" sz="1600" b="0" i="0" u="none" strike="noStrike" dirty="0">
                          <a:solidFill>
                            <a:srgbClr val="000000"/>
                          </a:solidFill>
                          <a:effectLst/>
                          <a:latin typeface="Calibri" panose="020F0502020204030204" pitchFamily="34" charset="0"/>
                        </a:rPr>
                        <a:t>0.76</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en-US" sz="1600" b="0" i="0" u="none" strike="noStrike" dirty="0">
                          <a:solidFill>
                            <a:srgbClr val="000000"/>
                          </a:solidFill>
                          <a:effectLst/>
                          <a:latin typeface="Calibri" panose="020F0502020204030204" pitchFamily="34" charset="0"/>
                        </a:rPr>
                        <a:t>0.494</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endParaRPr lang="en-US" sz="1600" b="0" i="0" u="none" strike="noStrike" dirty="0">
                        <a:solidFill>
                          <a:srgbClr val="000000"/>
                        </a:solidFill>
                        <a:effectLst/>
                        <a:latin typeface="Calibri" panose="020F0502020204030204" pitchFamily="34"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594601706"/>
                  </a:ext>
                </a:extLst>
              </a:tr>
              <a:tr h="190500">
                <a:tc>
                  <a:txBody>
                    <a:bodyPr/>
                    <a:lstStyle/>
                    <a:p>
                      <a:pPr algn="ctr" fontAlgn="b"/>
                      <a:r>
                        <a:rPr lang="en-US" sz="1600" b="0" i="0" u="none" strike="noStrike" dirty="0">
                          <a:solidFill>
                            <a:srgbClr val="000000"/>
                          </a:solidFill>
                          <a:effectLst/>
                          <a:latin typeface="Calibri" panose="020F0502020204030204" pitchFamily="34" charset="0"/>
                        </a:rPr>
                        <a:t>Survived-Deceased</a:t>
                      </a:r>
                    </a:p>
                  </a:txBody>
                  <a:tcPr marL="9525" marR="9525" marT="9525" marB="0" anchor="b">
                    <a:lnL>
                      <a:noFill/>
                    </a:lnL>
                    <a:lnR>
                      <a:noFill/>
                    </a:lnR>
                    <a:lnT>
                      <a:noFill/>
                    </a:lnT>
                    <a:lnB>
                      <a:noFill/>
                    </a:lnB>
                  </a:tcPr>
                </a:tc>
                <a:tc>
                  <a:txBody>
                    <a:bodyPr/>
                    <a:lstStyle/>
                    <a:p>
                      <a:pPr algn="ctr" fontAlgn="b"/>
                      <a:r>
                        <a:rPr lang="en-US" sz="1600" b="0" i="0" u="none" strike="noStrike" dirty="0">
                          <a:solidFill>
                            <a:srgbClr val="000000"/>
                          </a:solidFill>
                          <a:effectLst/>
                          <a:latin typeface="Calibri" panose="020F0502020204030204" pitchFamily="34" charset="0"/>
                        </a:rPr>
                        <a:t>0.7</a:t>
                      </a:r>
                    </a:p>
                  </a:txBody>
                  <a:tcPr marL="9525" marR="9525" marT="9525" marB="0" anchor="b">
                    <a:lnL>
                      <a:noFill/>
                    </a:lnL>
                    <a:lnR>
                      <a:noFill/>
                    </a:lnR>
                    <a:lnT>
                      <a:noFill/>
                    </a:lnT>
                    <a:lnB>
                      <a:noFill/>
                    </a:lnB>
                  </a:tcPr>
                </a:tc>
                <a:tc>
                  <a:txBody>
                    <a:bodyPr/>
                    <a:lstStyle/>
                    <a:p>
                      <a:pPr algn="ctr" fontAlgn="b"/>
                      <a:r>
                        <a:rPr lang="en-US" sz="1600" b="0" i="0" u="none" strike="noStrike" dirty="0">
                          <a:solidFill>
                            <a:srgbClr val="000000"/>
                          </a:solidFill>
                          <a:effectLst/>
                          <a:latin typeface="Calibri" panose="020F0502020204030204" pitchFamily="34" charset="0"/>
                        </a:rPr>
                        <a:t>0.27</a:t>
                      </a:r>
                    </a:p>
                  </a:txBody>
                  <a:tcPr marL="9525" marR="9525" marT="9525" marB="0" anchor="b">
                    <a:lnL>
                      <a:noFill/>
                    </a:lnL>
                    <a:lnR>
                      <a:noFill/>
                    </a:lnR>
                    <a:lnT>
                      <a:noFill/>
                    </a:lnT>
                    <a:lnB>
                      <a:noFill/>
                    </a:lnB>
                  </a:tcPr>
                </a:tc>
                <a:tc>
                  <a:txBody>
                    <a:bodyPr/>
                    <a:lstStyle/>
                    <a:p>
                      <a:pPr algn="ctr" fontAlgn="b"/>
                      <a:r>
                        <a:rPr lang="en-US" sz="1600" b="0" i="0" u="none" strike="noStrike" dirty="0">
                          <a:solidFill>
                            <a:srgbClr val="000000"/>
                          </a:solidFill>
                          <a:effectLst/>
                          <a:latin typeface="Calibri" panose="020F0502020204030204" pitchFamily="34" charset="0"/>
                        </a:rPr>
                        <a:t>1.13</a:t>
                      </a:r>
                    </a:p>
                  </a:txBody>
                  <a:tcPr marL="9525" marR="9525" marT="9525" marB="0" anchor="b">
                    <a:lnL>
                      <a:noFill/>
                    </a:lnL>
                    <a:lnR>
                      <a:noFill/>
                    </a:lnR>
                    <a:lnT>
                      <a:noFill/>
                    </a:lnT>
                    <a:lnB>
                      <a:noFill/>
                    </a:lnB>
                  </a:tcPr>
                </a:tc>
                <a:tc>
                  <a:txBody>
                    <a:bodyPr/>
                    <a:lstStyle/>
                    <a:p>
                      <a:pPr algn="ctr" fontAlgn="b"/>
                      <a:r>
                        <a:rPr lang="en-US" sz="1600" b="0" i="0" u="none" strike="noStrike" dirty="0">
                          <a:solidFill>
                            <a:srgbClr val="000000"/>
                          </a:solidFill>
                          <a:effectLst/>
                          <a:latin typeface="Calibri" panose="020F0502020204030204" pitchFamily="34" charset="0"/>
                        </a:rPr>
                        <a:t>0.001</a:t>
                      </a:r>
                    </a:p>
                  </a:txBody>
                  <a:tcPr marL="9525" marR="9525" marT="9525" marB="0" anchor="b">
                    <a:lnL>
                      <a:noFill/>
                    </a:lnL>
                    <a:lnR>
                      <a:noFill/>
                    </a:lnR>
                    <a:lnT>
                      <a:noFill/>
                    </a:lnT>
                    <a:lnB>
                      <a:noFill/>
                    </a:lnB>
                  </a:tcPr>
                </a:tc>
                <a:tc>
                  <a:txBody>
                    <a:bodyPr/>
                    <a:lstStyle/>
                    <a:p>
                      <a:pPr algn="ctr" fontAlgn="b"/>
                      <a:r>
                        <a:rPr lang="en-US" sz="1600" b="0" i="0" u="none" strike="noStrike" dirty="0">
                          <a:solidFill>
                            <a:srgbClr val="000000"/>
                          </a:solidFill>
                          <a:effectLst/>
                          <a:latin typeface="Calibri" panose="020F0502020204030204" pitchFamily="34" charset="0"/>
                        </a:rPr>
                        <a:t>**</a:t>
                      </a:r>
                    </a:p>
                  </a:txBody>
                  <a:tcPr marL="9525" marR="9525" marT="9525" marB="0" anchor="b">
                    <a:lnL>
                      <a:noFill/>
                    </a:lnL>
                    <a:lnR>
                      <a:noFill/>
                    </a:lnR>
                    <a:lnT>
                      <a:noFill/>
                    </a:lnT>
                    <a:lnB>
                      <a:noFill/>
                    </a:lnB>
                  </a:tcPr>
                </a:tc>
                <a:extLst>
                  <a:ext uri="{0D108BD9-81ED-4DB2-BD59-A6C34878D82A}">
                    <a16:rowId xmlns:a16="http://schemas.microsoft.com/office/drawing/2014/main" val="2665092263"/>
                  </a:ext>
                </a:extLst>
              </a:tr>
              <a:tr h="190500">
                <a:tc>
                  <a:txBody>
                    <a:bodyPr/>
                    <a:lstStyle/>
                    <a:p>
                      <a:pPr algn="ctr" fontAlgn="b"/>
                      <a:r>
                        <a:rPr lang="en-US" sz="1600" b="0" i="0" u="none" strike="noStrike" dirty="0">
                          <a:solidFill>
                            <a:srgbClr val="000000"/>
                          </a:solidFill>
                          <a:effectLst/>
                          <a:latin typeface="Calibri" panose="020F0502020204030204" pitchFamily="34" charset="0"/>
                        </a:rPr>
                        <a:t>Survived-NA</a:t>
                      </a:r>
                    </a:p>
                  </a:txBody>
                  <a:tcPr marL="9525" marR="9525" marT="9525" marB="0" anchor="b">
                    <a:lnL>
                      <a:noFill/>
                    </a:lnL>
                    <a:lnR>
                      <a:noFill/>
                    </a:lnR>
                    <a:lnT>
                      <a:noFill/>
                    </a:lnT>
                    <a:lnB>
                      <a:noFill/>
                    </a:lnB>
                  </a:tcPr>
                </a:tc>
                <a:tc>
                  <a:txBody>
                    <a:bodyPr/>
                    <a:lstStyle/>
                    <a:p>
                      <a:pPr algn="ctr" fontAlgn="b"/>
                      <a:r>
                        <a:rPr lang="en-US" sz="1600" b="0" i="0" u="none" strike="noStrike" dirty="0">
                          <a:solidFill>
                            <a:srgbClr val="000000"/>
                          </a:solidFill>
                          <a:effectLst/>
                          <a:latin typeface="Calibri" panose="020F0502020204030204" pitchFamily="34" charset="0"/>
                        </a:rPr>
                        <a:t>0.46</a:t>
                      </a:r>
                    </a:p>
                  </a:txBody>
                  <a:tcPr marL="9525" marR="9525" marT="9525" marB="0" anchor="b">
                    <a:lnL>
                      <a:noFill/>
                    </a:lnL>
                    <a:lnR>
                      <a:noFill/>
                    </a:lnR>
                    <a:lnT>
                      <a:noFill/>
                    </a:lnT>
                    <a:lnB>
                      <a:noFill/>
                    </a:lnB>
                  </a:tcPr>
                </a:tc>
                <a:tc>
                  <a:txBody>
                    <a:bodyPr/>
                    <a:lstStyle/>
                    <a:p>
                      <a:pPr algn="ctr" fontAlgn="b"/>
                      <a:r>
                        <a:rPr lang="en-US" sz="1600" b="0" i="0" u="none" strike="noStrike" dirty="0">
                          <a:solidFill>
                            <a:srgbClr val="000000"/>
                          </a:solidFill>
                          <a:effectLst/>
                          <a:latin typeface="Calibri" panose="020F0502020204030204" pitchFamily="34" charset="0"/>
                        </a:rPr>
                        <a:t>-0.03</a:t>
                      </a:r>
                    </a:p>
                  </a:txBody>
                  <a:tcPr marL="9525" marR="9525" marT="9525" marB="0" anchor="b">
                    <a:lnL>
                      <a:noFill/>
                    </a:lnL>
                    <a:lnR>
                      <a:noFill/>
                    </a:lnR>
                    <a:lnT>
                      <a:noFill/>
                    </a:lnT>
                    <a:lnB>
                      <a:noFill/>
                    </a:lnB>
                  </a:tcPr>
                </a:tc>
                <a:tc>
                  <a:txBody>
                    <a:bodyPr/>
                    <a:lstStyle/>
                    <a:p>
                      <a:pPr algn="ctr" fontAlgn="b"/>
                      <a:r>
                        <a:rPr lang="en-US" sz="1600" b="0" i="0" u="none" strike="noStrike" dirty="0">
                          <a:solidFill>
                            <a:srgbClr val="000000"/>
                          </a:solidFill>
                          <a:effectLst/>
                          <a:latin typeface="Calibri" panose="020F0502020204030204" pitchFamily="34" charset="0"/>
                        </a:rPr>
                        <a:t>0.94</a:t>
                      </a:r>
                    </a:p>
                  </a:txBody>
                  <a:tcPr marL="9525" marR="9525" marT="9525" marB="0" anchor="b">
                    <a:lnL>
                      <a:noFill/>
                    </a:lnL>
                    <a:lnR>
                      <a:noFill/>
                    </a:lnR>
                    <a:lnT>
                      <a:noFill/>
                    </a:lnT>
                    <a:lnB>
                      <a:noFill/>
                    </a:lnB>
                  </a:tcPr>
                </a:tc>
                <a:tc>
                  <a:txBody>
                    <a:bodyPr/>
                    <a:lstStyle/>
                    <a:p>
                      <a:pPr algn="ctr" fontAlgn="b"/>
                      <a:r>
                        <a:rPr lang="en-US" sz="1600" b="0" i="0" u="none" strike="noStrike" dirty="0">
                          <a:solidFill>
                            <a:srgbClr val="000000"/>
                          </a:solidFill>
                          <a:effectLst/>
                          <a:latin typeface="Calibri" panose="020F0502020204030204" pitchFamily="34" charset="0"/>
                        </a:rPr>
                        <a:t>0.078</a:t>
                      </a:r>
                    </a:p>
                  </a:txBody>
                  <a:tcPr marL="9525" marR="9525" marT="9525" marB="0" anchor="b">
                    <a:lnL>
                      <a:noFill/>
                    </a:lnL>
                    <a:lnR>
                      <a:noFill/>
                    </a:lnR>
                    <a:lnT>
                      <a:noFill/>
                    </a:lnT>
                    <a:lnB>
                      <a:noFill/>
                    </a:lnB>
                  </a:tcPr>
                </a:tc>
                <a:tc>
                  <a:txBody>
                    <a:bodyPr/>
                    <a:lstStyle/>
                    <a:p>
                      <a:pPr algn="ctr" fontAlgn="b"/>
                      <a:endParaRPr lang="en-US" sz="16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extLst>
                  <a:ext uri="{0D108BD9-81ED-4DB2-BD59-A6C34878D82A}">
                    <a16:rowId xmlns:a16="http://schemas.microsoft.com/office/drawing/2014/main" val="2568751019"/>
                  </a:ext>
                </a:extLst>
              </a:tr>
            </a:tbl>
          </a:graphicData>
        </a:graphic>
      </p:graphicFrame>
      <p:graphicFrame>
        <p:nvGraphicFramePr>
          <p:cNvPr id="309" name="Table 308">
            <a:extLst>
              <a:ext uri="{FF2B5EF4-FFF2-40B4-BE49-F238E27FC236}">
                <a16:creationId xmlns:a16="http://schemas.microsoft.com/office/drawing/2014/main" id="{ED741F73-31A3-4A62-9248-C52F96D911F6}"/>
              </a:ext>
            </a:extLst>
          </p:cNvPr>
          <p:cNvGraphicFramePr>
            <a:graphicFrameLocks noGrp="1"/>
          </p:cNvGraphicFramePr>
          <p:nvPr>
            <p:extLst>
              <p:ext uri="{D42A27DB-BD31-4B8C-83A1-F6EECF244321}">
                <p14:modId xmlns:p14="http://schemas.microsoft.com/office/powerpoint/2010/main" val="858678767"/>
              </p:ext>
            </p:extLst>
          </p:nvPr>
        </p:nvGraphicFramePr>
        <p:xfrm>
          <a:off x="23378756" y="20709051"/>
          <a:ext cx="3673285" cy="1003935"/>
        </p:xfrm>
        <a:graphic>
          <a:graphicData uri="http://schemas.openxmlformats.org/drawingml/2006/table">
            <a:tbl>
              <a:tblPr/>
              <a:tblGrid>
                <a:gridCol w="834644">
                  <a:extLst>
                    <a:ext uri="{9D8B030D-6E8A-4147-A177-3AD203B41FA5}">
                      <a16:colId xmlns:a16="http://schemas.microsoft.com/office/drawing/2014/main" val="904821256"/>
                    </a:ext>
                  </a:extLst>
                </a:gridCol>
                <a:gridCol w="271462">
                  <a:extLst>
                    <a:ext uri="{9D8B030D-6E8A-4147-A177-3AD203B41FA5}">
                      <a16:colId xmlns:a16="http://schemas.microsoft.com/office/drawing/2014/main" val="1537492849"/>
                    </a:ext>
                  </a:extLst>
                </a:gridCol>
                <a:gridCol w="473075">
                  <a:extLst>
                    <a:ext uri="{9D8B030D-6E8A-4147-A177-3AD203B41FA5}">
                      <a16:colId xmlns:a16="http://schemas.microsoft.com/office/drawing/2014/main" val="3277479206"/>
                    </a:ext>
                  </a:extLst>
                </a:gridCol>
                <a:gridCol w="588962">
                  <a:extLst>
                    <a:ext uri="{9D8B030D-6E8A-4147-A177-3AD203B41FA5}">
                      <a16:colId xmlns:a16="http://schemas.microsoft.com/office/drawing/2014/main" val="3175486984"/>
                    </a:ext>
                  </a:extLst>
                </a:gridCol>
                <a:gridCol w="644716">
                  <a:extLst>
                    <a:ext uri="{9D8B030D-6E8A-4147-A177-3AD203B41FA5}">
                      <a16:colId xmlns:a16="http://schemas.microsoft.com/office/drawing/2014/main" val="2130601127"/>
                    </a:ext>
                  </a:extLst>
                </a:gridCol>
                <a:gridCol w="560388">
                  <a:extLst>
                    <a:ext uri="{9D8B030D-6E8A-4147-A177-3AD203B41FA5}">
                      <a16:colId xmlns:a16="http://schemas.microsoft.com/office/drawing/2014/main" val="211686462"/>
                    </a:ext>
                  </a:extLst>
                </a:gridCol>
                <a:gridCol w="300038">
                  <a:extLst>
                    <a:ext uri="{9D8B030D-6E8A-4147-A177-3AD203B41FA5}">
                      <a16:colId xmlns:a16="http://schemas.microsoft.com/office/drawing/2014/main" val="3246537807"/>
                    </a:ext>
                  </a:extLst>
                </a:gridCol>
              </a:tblGrid>
              <a:tr h="190500">
                <a:tc>
                  <a:txBody>
                    <a:bodyPr/>
                    <a:lstStyle/>
                    <a:p>
                      <a:pPr algn="ctr" fontAlgn="b"/>
                      <a:r>
                        <a:rPr lang="en-US" sz="1600" b="0" i="0" u="none" strike="noStrike" dirty="0">
                          <a:solidFill>
                            <a:srgbClr val="000000"/>
                          </a:solidFill>
                          <a:effectLst/>
                          <a:latin typeface="Calibri" panose="020F0502020204030204" pitchFamily="34" charset="0"/>
                        </a:rPr>
                        <a:t>Feature</a:t>
                      </a:r>
                    </a:p>
                  </a:txBody>
                  <a:tcPr marL="9525" marR="9525" marT="9525" marB="0" anchor="ctr">
                    <a:lnL>
                      <a:noFill/>
                    </a:lnL>
                    <a:lnR>
                      <a:noFill/>
                    </a:lnR>
                    <a:lnT>
                      <a:noFill/>
                    </a:lnT>
                    <a:lnB w="12700" cap="flat" cmpd="sng" algn="ctr">
                      <a:solidFill>
                        <a:schemeClr val="tx1"/>
                      </a:solidFill>
                      <a:prstDash val="solid"/>
                      <a:round/>
                      <a:headEnd type="none" w="med" len="med"/>
                      <a:tailEnd type="none" w="med" len="med"/>
                    </a:lnB>
                  </a:tcPr>
                </a:tc>
                <a:tc>
                  <a:txBody>
                    <a:bodyPr/>
                    <a:lstStyle/>
                    <a:p>
                      <a:pPr algn="ctr" fontAlgn="b"/>
                      <a:r>
                        <a:rPr lang="en-US" sz="1600" b="0" i="0" u="none" strike="noStrike" dirty="0" err="1">
                          <a:solidFill>
                            <a:srgbClr val="000000"/>
                          </a:solidFill>
                          <a:effectLst/>
                          <a:latin typeface="Calibri" panose="020F0502020204030204" pitchFamily="34" charset="0"/>
                        </a:rPr>
                        <a:t>Df</a:t>
                      </a:r>
                      <a:endParaRPr lang="en-US" sz="1600" b="0" i="0" u="none" strike="noStrike" dirty="0">
                        <a:solidFill>
                          <a:srgbClr val="000000"/>
                        </a:solidFill>
                        <a:effectLst/>
                        <a:latin typeface="Calibri" panose="020F0502020204030204" pitchFamily="34" charset="0"/>
                      </a:endParaRPr>
                    </a:p>
                  </a:txBody>
                  <a:tcPr marL="9525" marR="9525" marT="9525" marB="0" anchor="ctr">
                    <a:lnL>
                      <a:noFill/>
                    </a:lnL>
                    <a:lnR>
                      <a:noFill/>
                    </a:lnR>
                    <a:lnT>
                      <a:noFill/>
                    </a:lnT>
                    <a:lnB w="12700" cap="flat" cmpd="sng" algn="ctr">
                      <a:solidFill>
                        <a:schemeClr val="tx1"/>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Calibri" panose="020F0502020204030204" pitchFamily="34" charset="0"/>
                        </a:rPr>
                        <a:t>Sum </a:t>
                      </a:r>
                      <a:br>
                        <a:rPr lang="en-US" sz="1600" b="0" i="0" u="none" strike="noStrike" dirty="0">
                          <a:solidFill>
                            <a:srgbClr val="000000"/>
                          </a:solidFill>
                          <a:effectLst/>
                          <a:latin typeface="Calibri" panose="020F0502020204030204" pitchFamily="34" charset="0"/>
                        </a:rPr>
                      </a:br>
                      <a:r>
                        <a:rPr lang="en-US" sz="1600" b="0" i="0" u="none" strike="noStrike" dirty="0">
                          <a:solidFill>
                            <a:srgbClr val="000000"/>
                          </a:solidFill>
                          <a:effectLst/>
                          <a:latin typeface="Calibri" panose="020F0502020204030204" pitchFamily="34" charset="0"/>
                        </a:rPr>
                        <a:t>Sq.</a:t>
                      </a:r>
                    </a:p>
                  </a:txBody>
                  <a:tcPr marL="9525" marR="9525" marT="9525" marB="0" anchor="ctr">
                    <a:lnL>
                      <a:noFill/>
                    </a:lnL>
                    <a:lnR>
                      <a:noFill/>
                    </a:lnR>
                    <a:lnT>
                      <a:noFill/>
                    </a:lnT>
                    <a:lnB w="12700" cap="flat" cmpd="sng" algn="ctr">
                      <a:solidFill>
                        <a:schemeClr val="tx1"/>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Calibri" panose="020F0502020204030204" pitchFamily="34" charset="0"/>
                        </a:rPr>
                        <a:t>Mean </a:t>
                      </a:r>
                      <a:br>
                        <a:rPr lang="en-US" sz="1600" b="0" i="0" u="none" strike="noStrike" dirty="0">
                          <a:solidFill>
                            <a:srgbClr val="000000"/>
                          </a:solidFill>
                          <a:effectLst/>
                          <a:latin typeface="Calibri" panose="020F0502020204030204" pitchFamily="34" charset="0"/>
                        </a:rPr>
                      </a:br>
                      <a:r>
                        <a:rPr lang="en-US" sz="1600" b="0" i="0" u="none" strike="noStrike" dirty="0">
                          <a:solidFill>
                            <a:srgbClr val="000000"/>
                          </a:solidFill>
                          <a:effectLst/>
                          <a:latin typeface="Calibri" panose="020F0502020204030204" pitchFamily="34" charset="0"/>
                        </a:rPr>
                        <a:t>Sq.</a:t>
                      </a:r>
                    </a:p>
                  </a:txBody>
                  <a:tcPr marL="9525" marR="9525" marT="9525" marB="0" anchor="ctr">
                    <a:lnL>
                      <a:noFill/>
                    </a:lnL>
                    <a:lnR>
                      <a:noFill/>
                    </a:lnR>
                    <a:lnT>
                      <a:noFill/>
                    </a:lnT>
                    <a:lnB w="12700" cap="flat" cmpd="sng" algn="ctr">
                      <a:solidFill>
                        <a:schemeClr val="tx1"/>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Calibri" panose="020F0502020204030204" pitchFamily="34" charset="0"/>
                        </a:rPr>
                        <a:t>F value</a:t>
                      </a:r>
                    </a:p>
                  </a:txBody>
                  <a:tcPr marL="9525" marR="9525" marT="9525" marB="0" anchor="ctr">
                    <a:lnL>
                      <a:noFill/>
                    </a:lnL>
                    <a:lnR>
                      <a:noFill/>
                    </a:lnR>
                    <a:lnT>
                      <a:noFill/>
                    </a:lnT>
                    <a:lnB w="12700" cap="flat" cmpd="sng" algn="ctr">
                      <a:solidFill>
                        <a:schemeClr val="tx1"/>
                      </a:solidFill>
                      <a:prstDash val="solid"/>
                      <a:round/>
                      <a:headEnd type="none" w="med" len="med"/>
                      <a:tailEnd type="none" w="med" len="med"/>
                    </a:lnB>
                  </a:tcPr>
                </a:tc>
                <a:tc>
                  <a:txBody>
                    <a:bodyPr/>
                    <a:lstStyle/>
                    <a:p>
                      <a:pPr algn="ctr" fontAlgn="b"/>
                      <a:r>
                        <a:rPr lang="en-US" sz="1600" b="0" i="0" u="none" strike="noStrike" dirty="0" err="1">
                          <a:solidFill>
                            <a:srgbClr val="000000"/>
                          </a:solidFill>
                          <a:effectLst/>
                          <a:latin typeface="Calibri" panose="020F0502020204030204" pitchFamily="34" charset="0"/>
                        </a:rPr>
                        <a:t>Pr</a:t>
                      </a:r>
                      <a:r>
                        <a:rPr lang="en-US" sz="1600" b="0" i="0" u="none" strike="noStrike" dirty="0">
                          <a:solidFill>
                            <a:srgbClr val="000000"/>
                          </a:solidFill>
                          <a:effectLst/>
                          <a:latin typeface="Calibri" panose="020F0502020204030204" pitchFamily="34" charset="0"/>
                        </a:rPr>
                        <a:t>(&gt;F)</a:t>
                      </a:r>
                    </a:p>
                  </a:txBody>
                  <a:tcPr marL="9525" marR="9525" marT="9525" marB="0" anchor="ctr">
                    <a:lnL>
                      <a:noFill/>
                    </a:lnL>
                    <a:lnR>
                      <a:noFill/>
                    </a:lnR>
                    <a:lnT>
                      <a:noFill/>
                    </a:lnT>
                    <a:lnB w="12700" cap="flat" cmpd="sng" algn="ctr">
                      <a:solidFill>
                        <a:schemeClr val="tx1"/>
                      </a:solidFill>
                      <a:prstDash val="solid"/>
                      <a:round/>
                      <a:headEnd type="none" w="med" len="med"/>
                      <a:tailEnd type="none" w="med" len="med"/>
                    </a:lnB>
                  </a:tcPr>
                </a:tc>
                <a:tc>
                  <a:txBody>
                    <a:bodyPr/>
                    <a:lstStyle/>
                    <a:p>
                      <a:pPr algn="ctr" fontAlgn="b"/>
                      <a:endParaRPr lang="en-US" sz="1600" b="0" i="0" u="none" strike="noStrike" dirty="0">
                        <a:solidFill>
                          <a:srgbClr val="000000"/>
                        </a:solidFill>
                        <a:effectLst/>
                        <a:latin typeface="Calibri" panose="020F0502020204030204" pitchFamily="34" charset="0"/>
                      </a:endParaRPr>
                    </a:p>
                  </a:txBody>
                  <a:tcPr marL="9525" marR="9525" marT="9525" marB="0" anchor="ctr">
                    <a:lnL>
                      <a:noFill/>
                    </a:lnL>
                    <a:lnR>
                      <a:noFill/>
                    </a:lnR>
                    <a:lnT>
                      <a:noFill/>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35239981"/>
                  </a:ext>
                </a:extLst>
              </a:tr>
              <a:tr h="190500">
                <a:tc>
                  <a:txBody>
                    <a:bodyPr/>
                    <a:lstStyle/>
                    <a:p>
                      <a:pPr algn="ctr" fontAlgn="b"/>
                      <a:r>
                        <a:rPr lang="en-US" sz="1600" b="0" i="0" u="none" strike="noStrike" dirty="0">
                          <a:solidFill>
                            <a:srgbClr val="000000"/>
                          </a:solidFill>
                          <a:effectLst/>
                          <a:latin typeface="Calibri" panose="020F0502020204030204" pitchFamily="34" charset="0"/>
                        </a:rPr>
                        <a:t>Outcome</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tc>
                  <a:txBody>
                    <a:bodyPr/>
                    <a:lstStyle/>
                    <a:p>
                      <a:pPr algn="ctr" fontAlgn="b"/>
                      <a:r>
                        <a:rPr lang="en-US" sz="1600" b="0" i="0" u="none" strike="noStrike" dirty="0">
                          <a:solidFill>
                            <a:srgbClr val="000000"/>
                          </a:solidFill>
                          <a:effectLst/>
                          <a:latin typeface="Calibri" panose="020F0502020204030204" pitchFamily="34" charset="0"/>
                        </a:rPr>
                        <a:t>2</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tc>
                  <a:txBody>
                    <a:bodyPr/>
                    <a:lstStyle/>
                    <a:p>
                      <a:pPr algn="ctr" fontAlgn="b"/>
                      <a:r>
                        <a:rPr lang="en-US" sz="1600" b="0" i="0" u="none" strike="noStrike" dirty="0">
                          <a:solidFill>
                            <a:srgbClr val="000000"/>
                          </a:solidFill>
                          <a:effectLst/>
                          <a:latin typeface="Calibri" panose="020F0502020204030204" pitchFamily="34" charset="0"/>
                        </a:rPr>
                        <a:t>3.12</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tc>
                  <a:txBody>
                    <a:bodyPr/>
                    <a:lstStyle/>
                    <a:p>
                      <a:pPr algn="ctr" fontAlgn="b"/>
                      <a:r>
                        <a:rPr lang="en-US" sz="1600" b="0" i="0" u="none" strike="noStrike" dirty="0">
                          <a:solidFill>
                            <a:srgbClr val="000000"/>
                          </a:solidFill>
                          <a:effectLst/>
                          <a:latin typeface="Calibri" panose="020F0502020204030204" pitchFamily="34" charset="0"/>
                        </a:rPr>
                        <a:t>1.56</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tc>
                  <a:txBody>
                    <a:bodyPr/>
                    <a:lstStyle/>
                    <a:p>
                      <a:pPr algn="ctr" fontAlgn="b"/>
                      <a:r>
                        <a:rPr lang="en-US" sz="1600" b="0" i="0" u="none" strike="noStrike" dirty="0">
                          <a:solidFill>
                            <a:srgbClr val="000000"/>
                          </a:solidFill>
                          <a:effectLst/>
                          <a:latin typeface="Calibri" panose="020F0502020204030204" pitchFamily="34" charset="0"/>
                        </a:rPr>
                        <a:t>8.42</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tc>
                  <a:txBody>
                    <a:bodyPr/>
                    <a:lstStyle/>
                    <a:p>
                      <a:pPr algn="ctr" fontAlgn="b"/>
                      <a:r>
                        <a:rPr lang="en-US" sz="1600" b="0" i="0" u="none" strike="noStrike" dirty="0">
                          <a:solidFill>
                            <a:srgbClr val="000000"/>
                          </a:solidFill>
                          <a:effectLst/>
                          <a:latin typeface="Calibri" panose="020F0502020204030204" pitchFamily="34" charset="0"/>
                        </a:rPr>
                        <a:t>0.001</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tc>
                  <a:txBody>
                    <a:bodyPr/>
                    <a:lstStyle/>
                    <a:p>
                      <a:pPr algn="ctr" fontAlgn="b"/>
                      <a:r>
                        <a:rPr lang="en-US" sz="1600" b="0" i="0" u="none" strike="noStrike" dirty="0">
                          <a:solidFill>
                            <a:srgbClr val="000000"/>
                          </a:solidFill>
                          <a:effectLst/>
                          <a:latin typeface="Calibri" panose="020F0502020204030204" pitchFamily="34" charset="0"/>
                        </a:rPr>
                        <a:t>**</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extLst>
                  <a:ext uri="{0D108BD9-81ED-4DB2-BD59-A6C34878D82A}">
                    <a16:rowId xmlns:a16="http://schemas.microsoft.com/office/drawing/2014/main" val="548548083"/>
                  </a:ext>
                </a:extLst>
              </a:tr>
              <a:tr h="190500">
                <a:tc>
                  <a:txBody>
                    <a:bodyPr/>
                    <a:lstStyle/>
                    <a:p>
                      <a:pPr algn="ctr" fontAlgn="b"/>
                      <a:r>
                        <a:rPr lang="en-US" sz="1600" b="0" i="0" u="none" strike="noStrike" dirty="0">
                          <a:solidFill>
                            <a:srgbClr val="000000"/>
                          </a:solidFill>
                          <a:effectLst/>
                          <a:latin typeface="Calibri" panose="020F0502020204030204" pitchFamily="34" charset="0"/>
                        </a:rPr>
                        <a:t>Residuals</a:t>
                      </a:r>
                    </a:p>
                  </a:txBody>
                  <a:tcPr marL="9525" marR="9525" marT="9525" marB="0" anchor="b">
                    <a:lnL>
                      <a:noFill/>
                    </a:lnL>
                    <a:lnR>
                      <a:noFill/>
                    </a:lnR>
                    <a:lnT>
                      <a:noFill/>
                    </a:lnT>
                    <a:lnB>
                      <a:noFill/>
                    </a:lnB>
                  </a:tcPr>
                </a:tc>
                <a:tc>
                  <a:txBody>
                    <a:bodyPr/>
                    <a:lstStyle/>
                    <a:p>
                      <a:pPr algn="ctr" fontAlgn="b"/>
                      <a:r>
                        <a:rPr lang="en-US" sz="1600" b="0" i="0" u="none" strike="noStrike" dirty="0">
                          <a:solidFill>
                            <a:srgbClr val="000000"/>
                          </a:solidFill>
                          <a:effectLst/>
                          <a:latin typeface="Calibri" panose="020F0502020204030204" pitchFamily="34" charset="0"/>
                        </a:rPr>
                        <a:t>29</a:t>
                      </a:r>
                    </a:p>
                  </a:txBody>
                  <a:tcPr marL="9525" marR="9525" marT="9525" marB="0" anchor="b">
                    <a:lnL>
                      <a:noFill/>
                    </a:lnL>
                    <a:lnR>
                      <a:noFill/>
                    </a:lnR>
                    <a:lnT>
                      <a:noFill/>
                    </a:lnT>
                    <a:lnB>
                      <a:noFill/>
                    </a:lnB>
                  </a:tcPr>
                </a:tc>
                <a:tc>
                  <a:txBody>
                    <a:bodyPr/>
                    <a:lstStyle/>
                    <a:p>
                      <a:pPr algn="ctr" fontAlgn="b"/>
                      <a:r>
                        <a:rPr lang="en-US" sz="1600" b="0" i="0" u="none" strike="noStrike" dirty="0">
                          <a:solidFill>
                            <a:srgbClr val="000000"/>
                          </a:solidFill>
                          <a:effectLst/>
                          <a:latin typeface="Calibri" panose="020F0502020204030204" pitchFamily="34" charset="0"/>
                        </a:rPr>
                        <a:t>5.36</a:t>
                      </a:r>
                    </a:p>
                  </a:txBody>
                  <a:tcPr marL="9525" marR="9525" marT="9525" marB="0" anchor="b">
                    <a:lnL>
                      <a:noFill/>
                    </a:lnL>
                    <a:lnR>
                      <a:noFill/>
                    </a:lnR>
                    <a:lnT>
                      <a:noFill/>
                    </a:lnT>
                    <a:lnB>
                      <a:noFill/>
                    </a:lnB>
                  </a:tcPr>
                </a:tc>
                <a:tc>
                  <a:txBody>
                    <a:bodyPr/>
                    <a:lstStyle/>
                    <a:p>
                      <a:pPr algn="ctr" fontAlgn="b"/>
                      <a:r>
                        <a:rPr lang="en-US" sz="1600" b="0" i="0" u="none" strike="noStrike" dirty="0">
                          <a:solidFill>
                            <a:srgbClr val="000000"/>
                          </a:solidFill>
                          <a:effectLst/>
                          <a:latin typeface="Calibri" panose="020F0502020204030204" pitchFamily="34" charset="0"/>
                        </a:rPr>
                        <a:t>0.19</a:t>
                      </a:r>
                    </a:p>
                  </a:txBody>
                  <a:tcPr marL="9525" marR="9525" marT="9525" marB="0" anchor="b">
                    <a:lnL>
                      <a:noFill/>
                    </a:lnL>
                    <a:lnR>
                      <a:noFill/>
                    </a:lnR>
                    <a:lnT>
                      <a:noFill/>
                    </a:lnT>
                    <a:lnB>
                      <a:noFill/>
                    </a:lnB>
                  </a:tcPr>
                </a:tc>
                <a:tc>
                  <a:txBody>
                    <a:bodyPr/>
                    <a:lstStyle/>
                    <a:p>
                      <a:pPr algn="ctr" fontAlgn="b"/>
                      <a:endParaRPr lang="en-US" sz="16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ctr" fontAlgn="b"/>
                      <a:endParaRPr lang="en-US" sz="16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ctr" fontAlgn="b"/>
                      <a:endParaRPr lang="en-US" sz="16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extLst>
                  <a:ext uri="{0D108BD9-81ED-4DB2-BD59-A6C34878D82A}">
                    <a16:rowId xmlns:a16="http://schemas.microsoft.com/office/drawing/2014/main" val="2681375839"/>
                  </a:ext>
                </a:extLst>
              </a:tr>
            </a:tbl>
          </a:graphicData>
        </a:graphic>
      </p:graphicFrame>
      <p:pic>
        <p:nvPicPr>
          <p:cNvPr id="322" name="Picture 321">
            <a:extLst>
              <a:ext uri="{FF2B5EF4-FFF2-40B4-BE49-F238E27FC236}">
                <a16:creationId xmlns:a16="http://schemas.microsoft.com/office/drawing/2014/main" id="{5697BBED-8528-4784-8711-FA894E30471D}"/>
              </a:ext>
            </a:extLst>
          </p:cNvPr>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15936748" y="36607752"/>
            <a:ext cx="4035826" cy="1595188"/>
          </a:xfrm>
          <a:prstGeom prst="rect">
            <a:avLst/>
          </a:prstGeom>
          <a:noFill/>
          <a:extLst>
            <a:ext uri="{909E8E84-426E-40DD-AFC4-6F175D3DCCD1}">
              <a14:hiddenFill xmlns:a14="http://schemas.microsoft.com/office/drawing/2010/main">
                <a:solidFill>
                  <a:srgbClr val="FFFFFF"/>
                </a:solidFill>
              </a14:hiddenFill>
            </a:ext>
          </a:extLst>
        </p:spPr>
      </p:pic>
      <p:pic>
        <p:nvPicPr>
          <p:cNvPr id="311" name="Picture 310" descr="Text&#10;&#10;Description automatically generated">
            <a:extLst>
              <a:ext uri="{FF2B5EF4-FFF2-40B4-BE49-F238E27FC236}">
                <a16:creationId xmlns:a16="http://schemas.microsoft.com/office/drawing/2014/main" id="{19E85297-4BE6-42D1-8F67-00B9032F2889}"/>
              </a:ext>
            </a:extLst>
          </p:cNvPr>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26206092" y="38491989"/>
            <a:ext cx="2893205" cy="581534"/>
          </a:xfrm>
          <a:prstGeom prst="rect">
            <a:avLst/>
          </a:prstGeom>
        </p:spPr>
      </p:pic>
      <p:pic>
        <p:nvPicPr>
          <p:cNvPr id="312" name="Picture 2" descr="Signature Science (@SigSci) | Twitter">
            <a:extLst>
              <a:ext uri="{FF2B5EF4-FFF2-40B4-BE49-F238E27FC236}">
                <a16:creationId xmlns:a16="http://schemas.microsoft.com/office/drawing/2014/main" id="{829CF313-77D1-4D74-990B-18141943489C}"/>
              </a:ext>
            </a:extLst>
          </p:cNvPr>
          <p:cNvPicPr>
            <a:picLocks noChangeAspect="1" noChangeArrowheads="1"/>
          </p:cNvPicPr>
          <p:nvPr/>
        </p:nvPicPr>
        <p:blipFill rotWithShape="1">
          <a:blip r:embed="rId23">
            <a:extLst>
              <a:ext uri="{28A0092B-C50C-407E-A947-70E740481C1C}">
                <a14:useLocalDpi xmlns:a14="http://schemas.microsoft.com/office/drawing/2010/main" val="0"/>
              </a:ext>
            </a:extLst>
          </a:blip>
          <a:srcRect t="34096" r="1036" b="33904"/>
          <a:stretch/>
        </p:blipFill>
        <p:spPr bwMode="auto">
          <a:xfrm>
            <a:off x="29051492" y="36943344"/>
            <a:ext cx="2857595" cy="924004"/>
          </a:xfrm>
          <a:prstGeom prst="rect">
            <a:avLst/>
          </a:prstGeom>
          <a:noFill/>
          <a:extLst>
            <a:ext uri="{909E8E84-426E-40DD-AFC4-6F175D3DCCD1}">
              <a14:hiddenFill xmlns:a14="http://schemas.microsoft.com/office/drawing/2010/main">
                <a:solidFill>
                  <a:srgbClr val="FFFFFF"/>
                </a:solidFill>
              </a14:hiddenFill>
            </a:ext>
          </a:extLst>
        </p:spPr>
      </p:pic>
      <p:pic>
        <p:nvPicPr>
          <p:cNvPr id="313" name="Picture 312">
            <a:extLst>
              <a:ext uri="{FF2B5EF4-FFF2-40B4-BE49-F238E27FC236}">
                <a16:creationId xmlns:a16="http://schemas.microsoft.com/office/drawing/2014/main" id="{D6B809E0-315C-454C-8E48-2DD5C1C89BFD}"/>
              </a:ext>
            </a:extLst>
          </p:cNvPr>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20388461" y="36743359"/>
            <a:ext cx="1323975" cy="1323975"/>
          </a:xfrm>
          <a:prstGeom prst="rect">
            <a:avLst/>
          </a:prstGeom>
        </p:spPr>
      </p:pic>
      <p:pic>
        <p:nvPicPr>
          <p:cNvPr id="314" name="Picture 313">
            <a:extLst>
              <a:ext uri="{FF2B5EF4-FFF2-40B4-BE49-F238E27FC236}">
                <a16:creationId xmlns:a16="http://schemas.microsoft.com/office/drawing/2014/main" id="{6D4A5A24-9210-4321-948C-C1E1A0B9EA45}"/>
              </a:ext>
            </a:extLst>
          </p:cNvPr>
          <p:cNvPicPr>
            <a:picLocks noChangeAspect="1"/>
          </p:cNvPicPr>
          <p:nvPr/>
        </p:nvPicPr>
        <p:blipFill>
          <a:blip r:embed="rId25">
            <a:alphaModFix/>
          </a:blip>
          <a:stretch>
            <a:fillRect/>
          </a:stretch>
        </p:blipFill>
        <p:spPr>
          <a:xfrm>
            <a:off x="22128323" y="36849596"/>
            <a:ext cx="1627970" cy="1111500"/>
          </a:xfrm>
          <a:prstGeom prst="rect">
            <a:avLst/>
          </a:prstGeom>
          <a:noFill/>
        </p:spPr>
      </p:pic>
      <p:pic>
        <p:nvPicPr>
          <p:cNvPr id="315" name="Picture 8" descr="Inscripta - Crunchbase Company Profile &amp; Funding">
            <a:extLst>
              <a:ext uri="{FF2B5EF4-FFF2-40B4-BE49-F238E27FC236}">
                <a16:creationId xmlns:a16="http://schemas.microsoft.com/office/drawing/2014/main" id="{E1B277BD-BADB-4DAD-BD66-E48B246DA241}"/>
              </a:ext>
            </a:extLst>
          </p:cNvPr>
          <p:cNvPicPr>
            <a:picLocks noChangeAspect="1" noChangeArrowheads="1"/>
          </p:cNvPicPr>
          <p:nvPr/>
        </p:nvPicPr>
        <p:blipFill rotWithShape="1">
          <a:blip r:embed="rId26">
            <a:extLst>
              <a:ext uri="{28A0092B-C50C-407E-A947-70E740481C1C}">
                <a14:useLocalDpi xmlns:a14="http://schemas.microsoft.com/office/drawing/2010/main" val="0"/>
              </a:ext>
            </a:extLst>
          </a:blip>
          <a:srcRect l="-4830" t="39573" r="-4333" b="36577"/>
          <a:stretch/>
        </p:blipFill>
        <p:spPr bwMode="auto">
          <a:xfrm>
            <a:off x="21946434" y="38360745"/>
            <a:ext cx="3863337" cy="844023"/>
          </a:xfrm>
          <a:prstGeom prst="rect">
            <a:avLst/>
          </a:prstGeom>
          <a:noFill/>
          <a:extLst>
            <a:ext uri="{909E8E84-426E-40DD-AFC4-6F175D3DCCD1}">
              <a14:hiddenFill xmlns:a14="http://schemas.microsoft.com/office/drawing/2010/main">
                <a:solidFill>
                  <a:srgbClr val="FFFFFF"/>
                </a:solidFill>
              </a14:hiddenFill>
            </a:ext>
          </a:extLst>
        </p:spPr>
      </p:pic>
      <p:pic>
        <p:nvPicPr>
          <p:cNvPr id="317" name="Picture 10" descr="Symbols of NASA | NASA">
            <a:extLst>
              <a:ext uri="{FF2B5EF4-FFF2-40B4-BE49-F238E27FC236}">
                <a16:creationId xmlns:a16="http://schemas.microsoft.com/office/drawing/2014/main" id="{F2254461-1302-4CE7-A5CD-724896CE7672}"/>
              </a:ext>
            </a:extLst>
          </p:cNvPr>
          <p:cNvPicPr>
            <a:picLocks noChangeAspect="1" noChangeArrowheads="1"/>
          </p:cNvPicPr>
          <p:nvPr/>
        </p:nvPicPr>
        <p:blipFill rotWithShape="1">
          <a:blip r:embed="rId27">
            <a:extLst>
              <a:ext uri="{28A0092B-C50C-407E-A947-70E740481C1C}">
                <a14:useLocalDpi xmlns:a14="http://schemas.microsoft.com/office/drawing/2010/main" val="0"/>
              </a:ext>
            </a:extLst>
          </a:blip>
          <a:srcRect l="18720" t="6900" r="21266"/>
          <a:stretch/>
        </p:blipFill>
        <p:spPr bwMode="auto">
          <a:xfrm>
            <a:off x="26817822" y="36700353"/>
            <a:ext cx="1817784" cy="1409987"/>
          </a:xfrm>
          <a:prstGeom prst="rect">
            <a:avLst/>
          </a:prstGeom>
          <a:noFill/>
          <a:extLst>
            <a:ext uri="{909E8E84-426E-40DD-AFC4-6F175D3DCCD1}">
              <a14:hiddenFill xmlns:a14="http://schemas.microsoft.com/office/drawing/2010/main">
                <a:solidFill>
                  <a:srgbClr val="FFFFFF"/>
                </a:solidFill>
              </a14:hiddenFill>
            </a:ext>
          </a:extLst>
        </p:spPr>
      </p:pic>
      <p:pic>
        <p:nvPicPr>
          <p:cNvPr id="318" name="Picture 12" descr="Rice University Logo | University logo, Rice university, Rice college">
            <a:extLst>
              <a:ext uri="{FF2B5EF4-FFF2-40B4-BE49-F238E27FC236}">
                <a16:creationId xmlns:a16="http://schemas.microsoft.com/office/drawing/2014/main" id="{287A0A89-9B33-44FB-AA4B-4674F2DB504C}"/>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24172180" y="36994443"/>
            <a:ext cx="2229755" cy="821807"/>
          </a:xfrm>
          <a:prstGeom prst="rect">
            <a:avLst/>
          </a:prstGeom>
          <a:noFill/>
          <a:extLst>
            <a:ext uri="{909E8E84-426E-40DD-AFC4-6F175D3DCCD1}">
              <a14:hiddenFill xmlns:a14="http://schemas.microsoft.com/office/drawing/2010/main">
                <a:solidFill>
                  <a:srgbClr val="FFFFFF"/>
                </a:solidFill>
              </a14:hiddenFill>
            </a:ext>
          </a:extLst>
        </p:spPr>
      </p:pic>
      <p:pic>
        <p:nvPicPr>
          <p:cNvPr id="319" name="Picture 16" descr="Software - TACC User Portal">
            <a:extLst>
              <a:ext uri="{FF2B5EF4-FFF2-40B4-BE49-F238E27FC236}">
                <a16:creationId xmlns:a16="http://schemas.microsoft.com/office/drawing/2014/main" id="{61D56C59-C5FD-49F5-B589-60949B6089CB}"/>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16330918" y="38166630"/>
            <a:ext cx="1232252" cy="1232252"/>
          </a:xfrm>
          <a:prstGeom prst="rect">
            <a:avLst/>
          </a:prstGeom>
          <a:noFill/>
          <a:extLst>
            <a:ext uri="{909E8E84-426E-40DD-AFC4-6F175D3DCCD1}">
              <a14:hiddenFill xmlns:a14="http://schemas.microsoft.com/office/drawing/2010/main">
                <a:solidFill>
                  <a:srgbClr val="FFFFFF"/>
                </a:solidFill>
              </a14:hiddenFill>
            </a:ext>
          </a:extLst>
        </p:spPr>
      </p:pic>
      <p:pic>
        <p:nvPicPr>
          <p:cNvPr id="320" name="Picture 18" descr="Our Look | Official Institute Brand">
            <a:extLst>
              <a:ext uri="{FF2B5EF4-FFF2-40B4-BE49-F238E27FC236}">
                <a16:creationId xmlns:a16="http://schemas.microsoft.com/office/drawing/2014/main" id="{526950DA-C0E0-4166-9EEE-EA78751DF40F}"/>
              </a:ext>
            </a:extLst>
          </p:cNvPr>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17959491" y="38353325"/>
            <a:ext cx="3590622" cy="858862"/>
          </a:xfrm>
          <a:prstGeom prst="rect">
            <a:avLst/>
          </a:prstGeom>
          <a:noFill/>
          <a:extLst>
            <a:ext uri="{909E8E84-426E-40DD-AFC4-6F175D3DCCD1}">
              <a14:hiddenFill xmlns:a14="http://schemas.microsoft.com/office/drawing/2010/main">
                <a:solidFill>
                  <a:srgbClr val="FFFFFF"/>
                </a:solidFill>
              </a14:hiddenFill>
            </a:ext>
          </a:extLst>
        </p:spPr>
      </p:pic>
      <p:pic>
        <p:nvPicPr>
          <p:cNvPr id="321" name="Picture 20" descr="Owler Reports - DNAnexus: Announcing the Launch of DNAnexus Apollo, a  Powerful New Platform for Clinico-Genomic Data, Providing Valuable Insight  into Actionable Biomarkers and Targets">
            <a:extLst>
              <a:ext uri="{FF2B5EF4-FFF2-40B4-BE49-F238E27FC236}">
                <a16:creationId xmlns:a16="http://schemas.microsoft.com/office/drawing/2014/main" id="{C502001F-500F-424F-A469-569D13CD89B0}"/>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29495618" y="38569936"/>
            <a:ext cx="2413469" cy="425640"/>
          </a:xfrm>
          <a:prstGeom prst="rect">
            <a:avLst/>
          </a:prstGeom>
          <a:noFill/>
          <a:extLst>
            <a:ext uri="{909E8E84-426E-40DD-AFC4-6F175D3DCCD1}">
              <a14:hiddenFill xmlns:a14="http://schemas.microsoft.com/office/drawing/2010/main">
                <a:solidFill>
                  <a:srgbClr val="FFFFFF"/>
                </a:solidFill>
              </a14:hiddenFill>
            </a:ext>
          </a:extLst>
        </p:spPr>
      </p:pic>
      <p:sp>
        <p:nvSpPr>
          <p:cNvPr id="323" name="Rectangle 749">
            <a:extLst>
              <a:ext uri="{FF2B5EF4-FFF2-40B4-BE49-F238E27FC236}">
                <a16:creationId xmlns:a16="http://schemas.microsoft.com/office/drawing/2014/main" id="{DE458A5C-F5DA-4953-8BDE-601248F35D39}"/>
              </a:ext>
            </a:extLst>
          </p:cNvPr>
          <p:cNvSpPr>
            <a:spLocks noChangeArrowheads="1"/>
          </p:cNvSpPr>
          <p:nvPr/>
        </p:nvSpPr>
        <p:spPr bwMode="auto">
          <a:xfrm>
            <a:off x="16033805" y="35451691"/>
            <a:ext cx="15986407" cy="1235251"/>
          </a:xfrm>
          <a:prstGeom prst="rect">
            <a:avLst/>
          </a:prstGeom>
          <a:solidFill>
            <a:srgbClr val="7F9CCC">
              <a:alpha val="54901"/>
            </a:srgbClr>
          </a:solidFill>
          <a:ln w="9525">
            <a:noFill/>
            <a:miter lim="800000"/>
            <a:headEnd/>
            <a:tailEnd/>
          </a:ln>
        </p:spPr>
        <p:txBody>
          <a:bodyPr wrap="none" lIns="155923" tIns="77961" rIns="155923" bIns="77961" anchor="ctr"/>
          <a:lstStyle>
            <a:lvl1pPr defTabSz="3275013">
              <a:defRPr sz="4200">
                <a:solidFill>
                  <a:schemeClr val="tx1"/>
                </a:solidFill>
                <a:latin typeface="Arial" pitchFamily="34" charset="0"/>
                <a:ea typeface="ＭＳ Ｐゴシック" pitchFamily="34" charset="-128"/>
              </a:defRPr>
            </a:lvl1pPr>
            <a:lvl2pPr marL="742950" indent="-285750" defTabSz="3275013">
              <a:defRPr sz="4200">
                <a:solidFill>
                  <a:schemeClr val="tx1"/>
                </a:solidFill>
                <a:latin typeface="Arial" pitchFamily="34" charset="0"/>
                <a:ea typeface="ＭＳ Ｐゴシック" pitchFamily="34" charset="-128"/>
              </a:defRPr>
            </a:lvl2pPr>
            <a:lvl3pPr marL="1143000" indent="-228600" defTabSz="3275013">
              <a:defRPr sz="4200">
                <a:solidFill>
                  <a:schemeClr val="tx1"/>
                </a:solidFill>
                <a:latin typeface="Arial" pitchFamily="34" charset="0"/>
                <a:ea typeface="ＭＳ Ｐゴシック" pitchFamily="34" charset="-128"/>
              </a:defRPr>
            </a:lvl3pPr>
            <a:lvl4pPr marL="1600200" indent="-228600" defTabSz="3275013">
              <a:defRPr sz="4200">
                <a:solidFill>
                  <a:schemeClr val="tx1"/>
                </a:solidFill>
                <a:latin typeface="Arial" pitchFamily="34" charset="0"/>
                <a:ea typeface="ＭＳ Ｐゴシック" pitchFamily="34" charset="-128"/>
              </a:defRPr>
            </a:lvl4pPr>
            <a:lvl5pPr marL="2057400" indent="-228600" defTabSz="3275013">
              <a:defRPr sz="4200">
                <a:solidFill>
                  <a:schemeClr val="tx1"/>
                </a:solidFill>
                <a:latin typeface="Arial" pitchFamily="34" charset="0"/>
                <a:ea typeface="ＭＳ Ｐゴシック" pitchFamily="34" charset="-128"/>
              </a:defRPr>
            </a:lvl5pPr>
            <a:lvl6pPr marL="2514600" indent="-228600" defTabSz="3275013" eaLnBrk="0" fontAlgn="base" hangingPunct="0">
              <a:spcBef>
                <a:spcPct val="0"/>
              </a:spcBef>
              <a:spcAft>
                <a:spcPct val="0"/>
              </a:spcAft>
              <a:defRPr sz="4200">
                <a:solidFill>
                  <a:schemeClr val="tx1"/>
                </a:solidFill>
                <a:latin typeface="Arial" pitchFamily="34" charset="0"/>
                <a:ea typeface="ＭＳ Ｐゴシック" pitchFamily="34" charset="-128"/>
              </a:defRPr>
            </a:lvl6pPr>
            <a:lvl7pPr marL="2971800" indent="-228600" defTabSz="3275013" eaLnBrk="0" fontAlgn="base" hangingPunct="0">
              <a:spcBef>
                <a:spcPct val="0"/>
              </a:spcBef>
              <a:spcAft>
                <a:spcPct val="0"/>
              </a:spcAft>
              <a:defRPr sz="4200">
                <a:solidFill>
                  <a:schemeClr val="tx1"/>
                </a:solidFill>
                <a:latin typeface="Arial" pitchFamily="34" charset="0"/>
                <a:ea typeface="ＭＳ Ｐゴシック" pitchFamily="34" charset="-128"/>
              </a:defRPr>
            </a:lvl7pPr>
            <a:lvl8pPr marL="3429000" indent="-228600" defTabSz="3275013" eaLnBrk="0" fontAlgn="base" hangingPunct="0">
              <a:spcBef>
                <a:spcPct val="0"/>
              </a:spcBef>
              <a:spcAft>
                <a:spcPct val="0"/>
              </a:spcAft>
              <a:defRPr sz="4200">
                <a:solidFill>
                  <a:schemeClr val="tx1"/>
                </a:solidFill>
                <a:latin typeface="Arial" pitchFamily="34" charset="0"/>
                <a:ea typeface="ＭＳ Ｐゴシック" pitchFamily="34" charset="-128"/>
              </a:defRPr>
            </a:lvl8pPr>
            <a:lvl9pPr marL="3886200" indent="-228600" defTabSz="3275013" eaLnBrk="0" fontAlgn="base" hangingPunct="0">
              <a:spcBef>
                <a:spcPct val="0"/>
              </a:spcBef>
              <a:spcAft>
                <a:spcPct val="0"/>
              </a:spcAft>
              <a:defRPr sz="4200">
                <a:solidFill>
                  <a:schemeClr val="tx1"/>
                </a:solidFill>
                <a:latin typeface="Arial" pitchFamily="34" charset="0"/>
                <a:ea typeface="ＭＳ Ｐゴシック" pitchFamily="34" charset="-128"/>
              </a:defRPr>
            </a:lvl9pPr>
          </a:lstStyle>
          <a:p>
            <a:pPr algn="ctr" eaLnBrk="1" hangingPunct="1">
              <a:defRPr/>
            </a:pPr>
            <a:r>
              <a:rPr lang="en-US" altLang="en-US" sz="6600" dirty="0">
                <a:solidFill>
                  <a:srgbClr val="002664"/>
                </a:solidFill>
                <a:effectLst>
                  <a:outerShdw blurRad="38100" dist="38100" dir="2700000" algn="tl">
                    <a:srgbClr val="000000"/>
                  </a:outerShdw>
                </a:effectLst>
                <a:latin typeface="Calibri" panose="020F0502020204030204" pitchFamily="34" charset="0"/>
                <a:cs typeface="Calibri" panose="020F0502020204030204" pitchFamily="34" charset="0"/>
              </a:rPr>
              <a:t>ACKNOWLEDGMENTS</a:t>
            </a:r>
          </a:p>
        </p:txBody>
      </p:sp>
      <p:sp>
        <p:nvSpPr>
          <p:cNvPr id="324" name="TextBox 323">
            <a:extLst>
              <a:ext uri="{FF2B5EF4-FFF2-40B4-BE49-F238E27FC236}">
                <a16:creationId xmlns:a16="http://schemas.microsoft.com/office/drawing/2014/main" id="{D8C49360-BB96-449C-A208-08C417D16F37}"/>
              </a:ext>
            </a:extLst>
          </p:cNvPr>
          <p:cNvSpPr txBox="1"/>
          <p:nvPr/>
        </p:nvSpPr>
        <p:spPr>
          <a:xfrm>
            <a:off x="22613748" y="19289568"/>
            <a:ext cx="9054317" cy="1477328"/>
          </a:xfrm>
          <a:prstGeom prst="rect">
            <a:avLst/>
          </a:prstGeom>
          <a:noFill/>
        </p:spPr>
        <p:txBody>
          <a:bodyPr wrap="square">
            <a:spAutoFit/>
          </a:bodyPr>
          <a:lstStyle/>
          <a:p>
            <a:pPr algn="just" fontAlgn="b"/>
            <a:r>
              <a:rPr lang="en-US" sz="1800" b="1" dirty="0">
                <a:effectLst/>
                <a:latin typeface="Calibri" panose="020F0502020204030204" pitchFamily="34" charset="0"/>
                <a:ea typeface="Times New Roman" panose="02020603050405020304" pitchFamily="18" charset="0"/>
                <a:cs typeface="Calibri" panose="020F0502020204030204" pitchFamily="34" charset="0"/>
              </a:rPr>
              <a:t>Table 4</a:t>
            </a:r>
            <a:r>
              <a:rPr lang="en-US" sz="1800" b="1" dirty="0">
                <a:latin typeface="Calibri" panose="020F0502020204030204" pitchFamily="34" charset="0"/>
                <a:ea typeface="Times New Roman" panose="02020603050405020304" pitchFamily="18" charset="0"/>
                <a:cs typeface="Calibri" panose="020F0502020204030204" pitchFamily="34" charset="0"/>
              </a:rPr>
              <a:t>.</a:t>
            </a:r>
            <a:r>
              <a:rPr lang="en-US" sz="1800" dirty="0">
                <a:latin typeface="Calibri" panose="020F0502020204030204" pitchFamily="34" charset="0"/>
                <a:ea typeface="Times New Roman" panose="02020603050405020304" pitchFamily="18" charset="0"/>
                <a:cs typeface="Calibri" panose="020F0502020204030204" pitchFamily="34" charset="0"/>
              </a:rPr>
              <a:t> Predicted survival outcome using unsupervised machine learning Dirichlet Multinomial mixture clustering of BALF metatranscriptome gene ontology counts. </a:t>
            </a:r>
            <a:r>
              <a:rPr lang="en-US" sz="1800" b="1" dirty="0">
                <a:latin typeface="Calibri" panose="020F0502020204030204" pitchFamily="34" charset="0"/>
                <a:ea typeface="Times New Roman" panose="02020603050405020304" pitchFamily="18" charset="0"/>
                <a:cs typeface="Calibri" panose="020F0502020204030204" pitchFamily="34" charset="0"/>
              </a:rPr>
              <a:t>A) </a:t>
            </a:r>
            <a:r>
              <a:rPr lang="en-US" sz="1800" i="0" u="none" strike="noStrike" dirty="0">
                <a:solidFill>
                  <a:srgbClr val="000000"/>
                </a:solidFill>
                <a:effectLst/>
                <a:latin typeface="Calibri" panose="020F0502020204030204" pitchFamily="34" charset="0"/>
              </a:rPr>
              <a:t>Analysis of Variance (ANOVA) </a:t>
            </a:r>
            <a:r>
              <a:rPr lang="en-US" sz="1800" dirty="0">
                <a:solidFill>
                  <a:srgbClr val="000000"/>
                </a:solidFill>
                <a:latin typeface="Calibri" panose="020F0502020204030204" pitchFamily="34" charset="0"/>
              </a:rPr>
              <a:t>s</a:t>
            </a:r>
            <a:r>
              <a:rPr lang="en-US" sz="1800" dirty="0">
                <a:latin typeface="Calibri" panose="020F0502020204030204" pitchFamily="34" charset="0"/>
                <a:ea typeface="Times New Roman" panose="02020603050405020304" pitchFamily="18" charset="0"/>
                <a:cs typeface="Calibri" panose="020F0502020204030204" pitchFamily="34" charset="0"/>
              </a:rPr>
              <a:t>howing a statistically significant relationship</a:t>
            </a:r>
            <a:r>
              <a:rPr lang="en-US" sz="1800" dirty="0">
                <a:solidFill>
                  <a:srgbClr val="000000"/>
                </a:solidFill>
                <a:latin typeface="Calibri" panose="020F0502020204030204" pitchFamily="34" charset="0"/>
                <a:ea typeface="Times New Roman" panose="02020603050405020304" pitchFamily="18" charset="0"/>
                <a:cs typeface="Calibri" panose="020F0502020204030204" pitchFamily="34" charset="0"/>
              </a:rPr>
              <a:t> between disease outcome and DMM cluster </a:t>
            </a:r>
            <a:r>
              <a:rPr lang="en-US" sz="1800" b="1" i="0" u="none" strike="noStrike" dirty="0">
                <a:solidFill>
                  <a:srgbClr val="000000"/>
                </a:solidFill>
                <a:effectLst/>
                <a:latin typeface="Calibri" panose="020F0502020204030204" pitchFamily="34" charset="0"/>
              </a:rPr>
              <a:t>B)</a:t>
            </a:r>
            <a:r>
              <a:rPr lang="en-US" sz="1800" i="0" u="none" strike="noStrike" dirty="0">
                <a:solidFill>
                  <a:srgbClr val="000000"/>
                </a:solidFill>
                <a:effectLst/>
                <a:latin typeface="Calibri" panose="020F0502020204030204" pitchFamily="34" charset="0"/>
              </a:rPr>
              <a:t> </a:t>
            </a:r>
            <a:r>
              <a:rPr lang="en-US" sz="1800" i="0" u="none" strike="noStrike" dirty="0" err="1">
                <a:solidFill>
                  <a:srgbClr val="000000"/>
                </a:solidFill>
                <a:effectLst/>
                <a:latin typeface="Calibri" panose="020F0502020204030204" pitchFamily="34" charset="0"/>
              </a:rPr>
              <a:t>Posthoc</a:t>
            </a:r>
            <a:r>
              <a:rPr lang="en-US" sz="1800" b="1" i="0" u="none" strike="noStrike" dirty="0">
                <a:solidFill>
                  <a:srgbClr val="000000"/>
                </a:solidFill>
                <a:effectLst/>
                <a:latin typeface="Calibri" panose="020F0502020204030204" pitchFamily="34" charset="0"/>
              </a:rPr>
              <a:t> </a:t>
            </a:r>
            <a:r>
              <a:rPr lang="en-US" sz="1800" i="0" u="none" strike="noStrike" dirty="0">
                <a:solidFill>
                  <a:srgbClr val="000000"/>
                </a:solidFill>
                <a:effectLst/>
                <a:latin typeface="Calibri" panose="020F0502020204030204" pitchFamily="34" charset="0"/>
              </a:rPr>
              <a:t>Tukey multiple comparisons of means test using 95% CI showing significance when comparing survived vs deceased cohorts.</a:t>
            </a:r>
          </a:p>
        </p:txBody>
      </p:sp>
      <p:sp>
        <p:nvSpPr>
          <p:cNvPr id="2067" name="TextBox 2066">
            <a:extLst>
              <a:ext uri="{FF2B5EF4-FFF2-40B4-BE49-F238E27FC236}">
                <a16:creationId xmlns:a16="http://schemas.microsoft.com/office/drawing/2014/main" id="{0D680036-81B0-4933-8F83-5DF6CFB08519}"/>
              </a:ext>
            </a:extLst>
          </p:cNvPr>
          <p:cNvSpPr txBox="1"/>
          <p:nvPr/>
        </p:nvSpPr>
        <p:spPr>
          <a:xfrm>
            <a:off x="16011159" y="40297059"/>
            <a:ext cx="5489796" cy="2862322"/>
          </a:xfrm>
          <a:prstGeom prst="rect">
            <a:avLst/>
          </a:prstGeom>
          <a:noFill/>
        </p:spPr>
        <p:txBody>
          <a:bodyPr wrap="square" rtlCol="0">
            <a:spAutoFit/>
          </a:bodyPr>
          <a:lstStyle/>
          <a:p>
            <a:pPr algn="just"/>
            <a:r>
              <a:rPr lang="en-US" sz="1500" dirty="0">
                <a:latin typeface="Arial Rounded MT Bold" panose="020F0704030504030204" pitchFamily="34" charset="0"/>
              </a:rPr>
              <a:t>This project was supported by NIH NICHD : T32 HD098068 (M.J.). Additional time and support for the analysis was provided from Dr. Mike Lee at NASA / Blue Marble Space Institute of Science, Mrs. Viktoria </a:t>
            </a:r>
            <a:r>
              <a:rPr lang="en-US" sz="1500" dirty="0" err="1">
                <a:latin typeface="Arial Rounded MT Bold" panose="020F0704030504030204" pitchFamily="34" charset="0"/>
              </a:rPr>
              <a:t>Zaksas</a:t>
            </a:r>
            <a:r>
              <a:rPr lang="en-US" sz="1500" dirty="0">
                <a:latin typeface="Arial Rounded MT Bold" panose="020F0704030504030204" pitchFamily="34" charset="0"/>
              </a:rPr>
              <a:t> at the University of Chicago, Mrs. Kristen Curry and Dr. Todd </a:t>
            </a:r>
            <a:r>
              <a:rPr lang="en-US" sz="1500" dirty="0" err="1">
                <a:latin typeface="Arial Rounded MT Bold" panose="020F0704030504030204" pitchFamily="34" charset="0"/>
              </a:rPr>
              <a:t>Treangen</a:t>
            </a:r>
            <a:r>
              <a:rPr lang="en-US" sz="1500" dirty="0">
                <a:latin typeface="Arial Rounded MT Bold" panose="020F0704030504030204" pitchFamily="34" charset="0"/>
              </a:rPr>
              <a:t> </a:t>
            </a:r>
            <a:r>
              <a:rPr lang="en-US" sz="1500" dirty="0" err="1">
                <a:latin typeface="Arial Rounded MT Bold" panose="020F0704030504030204" pitchFamily="34" charset="0"/>
              </a:rPr>
              <a:t>Trainjen</a:t>
            </a:r>
            <a:r>
              <a:rPr lang="en-US" sz="1500" dirty="0">
                <a:latin typeface="Arial Rounded MT Bold" panose="020F0704030504030204" pitchFamily="34" charset="0"/>
              </a:rPr>
              <a:t> at Rice University, and by the COV-IRT microbial subgroup team leader Dr. Krista </a:t>
            </a:r>
            <a:r>
              <a:rPr lang="en-US" sz="1500" dirty="0" err="1">
                <a:latin typeface="Arial Rounded MT Bold" panose="020F0704030504030204" pitchFamily="34" charset="0"/>
              </a:rPr>
              <a:t>Ternus</a:t>
            </a:r>
            <a:r>
              <a:rPr lang="en-US" sz="1500" dirty="0">
                <a:latin typeface="Arial Rounded MT Bold" panose="020F0704030504030204" pitchFamily="34" charset="0"/>
              </a:rPr>
              <a:t> at Signature science. We would also like to thank the Texas Advanced Computing Center (TACC) at The University of Texas at Austin for providing HPC resources that have contributed to the research results reported.</a:t>
            </a:r>
          </a:p>
          <a:p>
            <a:pPr algn="just"/>
            <a:endParaRPr lang="en-US" sz="1500" dirty="0">
              <a:latin typeface="Arial Rounded MT Bold" panose="020F0704030504030204" pitchFamily="34" charset="0"/>
            </a:endParaRPr>
          </a:p>
        </p:txBody>
      </p:sp>
      <p:sp>
        <p:nvSpPr>
          <p:cNvPr id="331" name="Rectangle 749">
            <a:extLst>
              <a:ext uri="{FF2B5EF4-FFF2-40B4-BE49-F238E27FC236}">
                <a16:creationId xmlns:a16="http://schemas.microsoft.com/office/drawing/2014/main" id="{D4AC132A-9DF3-4856-AB08-22F0DC4F2F26}"/>
              </a:ext>
            </a:extLst>
          </p:cNvPr>
          <p:cNvSpPr>
            <a:spLocks noChangeArrowheads="1"/>
          </p:cNvSpPr>
          <p:nvPr/>
        </p:nvSpPr>
        <p:spPr bwMode="auto">
          <a:xfrm>
            <a:off x="26085789" y="30442437"/>
            <a:ext cx="5823298" cy="1235251"/>
          </a:xfrm>
          <a:prstGeom prst="rect">
            <a:avLst/>
          </a:prstGeom>
          <a:solidFill>
            <a:srgbClr val="7F9CCC">
              <a:alpha val="54901"/>
            </a:srgbClr>
          </a:solidFill>
          <a:ln w="9525">
            <a:noFill/>
            <a:miter lim="800000"/>
            <a:headEnd/>
            <a:tailEnd/>
          </a:ln>
        </p:spPr>
        <p:txBody>
          <a:bodyPr wrap="none" lIns="155923" tIns="77961" rIns="155923" bIns="77961" anchor="ctr"/>
          <a:lstStyle>
            <a:lvl1pPr defTabSz="3275013">
              <a:defRPr sz="4200">
                <a:solidFill>
                  <a:schemeClr val="tx1"/>
                </a:solidFill>
                <a:latin typeface="Arial" pitchFamily="34" charset="0"/>
                <a:ea typeface="ＭＳ Ｐゴシック" pitchFamily="34" charset="-128"/>
              </a:defRPr>
            </a:lvl1pPr>
            <a:lvl2pPr marL="742950" indent="-285750" defTabSz="3275013">
              <a:defRPr sz="4200">
                <a:solidFill>
                  <a:schemeClr val="tx1"/>
                </a:solidFill>
                <a:latin typeface="Arial" pitchFamily="34" charset="0"/>
                <a:ea typeface="ＭＳ Ｐゴシック" pitchFamily="34" charset="-128"/>
              </a:defRPr>
            </a:lvl2pPr>
            <a:lvl3pPr marL="1143000" indent="-228600" defTabSz="3275013">
              <a:defRPr sz="4200">
                <a:solidFill>
                  <a:schemeClr val="tx1"/>
                </a:solidFill>
                <a:latin typeface="Arial" pitchFamily="34" charset="0"/>
                <a:ea typeface="ＭＳ Ｐゴシック" pitchFamily="34" charset="-128"/>
              </a:defRPr>
            </a:lvl3pPr>
            <a:lvl4pPr marL="1600200" indent="-228600" defTabSz="3275013">
              <a:defRPr sz="4200">
                <a:solidFill>
                  <a:schemeClr val="tx1"/>
                </a:solidFill>
                <a:latin typeface="Arial" pitchFamily="34" charset="0"/>
                <a:ea typeface="ＭＳ Ｐゴシック" pitchFamily="34" charset="-128"/>
              </a:defRPr>
            </a:lvl4pPr>
            <a:lvl5pPr marL="2057400" indent="-228600" defTabSz="3275013">
              <a:defRPr sz="4200">
                <a:solidFill>
                  <a:schemeClr val="tx1"/>
                </a:solidFill>
                <a:latin typeface="Arial" pitchFamily="34" charset="0"/>
                <a:ea typeface="ＭＳ Ｐゴシック" pitchFamily="34" charset="-128"/>
              </a:defRPr>
            </a:lvl5pPr>
            <a:lvl6pPr marL="2514600" indent="-228600" defTabSz="3275013" eaLnBrk="0" fontAlgn="base" hangingPunct="0">
              <a:spcBef>
                <a:spcPct val="0"/>
              </a:spcBef>
              <a:spcAft>
                <a:spcPct val="0"/>
              </a:spcAft>
              <a:defRPr sz="4200">
                <a:solidFill>
                  <a:schemeClr val="tx1"/>
                </a:solidFill>
                <a:latin typeface="Arial" pitchFamily="34" charset="0"/>
                <a:ea typeface="ＭＳ Ｐゴシック" pitchFamily="34" charset="-128"/>
              </a:defRPr>
            </a:lvl6pPr>
            <a:lvl7pPr marL="2971800" indent="-228600" defTabSz="3275013" eaLnBrk="0" fontAlgn="base" hangingPunct="0">
              <a:spcBef>
                <a:spcPct val="0"/>
              </a:spcBef>
              <a:spcAft>
                <a:spcPct val="0"/>
              </a:spcAft>
              <a:defRPr sz="4200">
                <a:solidFill>
                  <a:schemeClr val="tx1"/>
                </a:solidFill>
                <a:latin typeface="Arial" pitchFamily="34" charset="0"/>
                <a:ea typeface="ＭＳ Ｐゴシック" pitchFamily="34" charset="-128"/>
              </a:defRPr>
            </a:lvl7pPr>
            <a:lvl8pPr marL="3429000" indent="-228600" defTabSz="3275013" eaLnBrk="0" fontAlgn="base" hangingPunct="0">
              <a:spcBef>
                <a:spcPct val="0"/>
              </a:spcBef>
              <a:spcAft>
                <a:spcPct val="0"/>
              </a:spcAft>
              <a:defRPr sz="4200">
                <a:solidFill>
                  <a:schemeClr val="tx1"/>
                </a:solidFill>
                <a:latin typeface="Arial" pitchFamily="34" charset="0"/>
                <a:ea typeface="ＭＳ Ｐゴシック" pitchFamily="34" charset="-128"/>
              </a:defRPr>
            </a:lvl8pPr>
            <a:lvl9pPr marL="3886200" indent="-228600" defTabSz="3275013" eaLnBrk="0" fontAlgn="base" hangingPunct="0">
              <a:spcBef>
                <a:spcPct val="0"/>
              </a:spcBef>
              <a:spcAft>
                <a:spcPct val="0"/>
              </a:spcAft>
              <a:defRPr sz="4200">
                <a:solidFill>
                  <a:schemeClr val="tx1"/>
                </a:solidFill>
                <a:latin typeface="Arial" pitchFamily="34" charset="0"/>
                <a:ea typeface="ＭＳ Ｐゴシック" pitchFamily="34" charset="-128"/>
              </a:defRPr>
            </a:lvl9pPr>
          </a:lstStyle>
          <a:p>
            <a:pPr algn="ctr" eaLnBrk="1" hangingPunct="1">
              <a:defRPr/>
            </a:pPr>
            <a:r>
              <a:rPr lang="en-US" altLang="en-US" sz="6600" dirty="0">
                <a:solidFill>
                  <a:srgbClr val="002664"/>
                </a:solidFill>
                <a:effectLst>
                  <a:outerShdw blurRad="38100" dist="38100" dir="2700000" algn="tl">
                    <a:srgbClr val="000000"/>
                  </a:outerShdw>
                </a:effectLst>
                <a:latin typeface="Calibri" panose="020F0502020204030204" pitchFamily="34" charset="0"/>
                <a:cs typeface="Calibri" panose="020F0502020204030204" pitchFamily="34" charset="0"/>
              </a:rPr>
              <a:t>SIGNIFICANCE</a:t>
            </a:r>
          </a:p>
        </p:txBody>
      </p:sp>
      <p:sp>
        <p:nvSpPr>
          <p:cNvPr id="333" name="TextBox 332">
            <a:extLst>
              <a:ext uri="{FF2B5EF4-FFF2-40B4-BE49-F238E27FC236}">
                <a16:creationId xmlns:a16="http://schemas.microsoft.com/office/drawing/2014/main" id="{1ABF26E7-AB40-438C-9CCE-E7CB09126874}"/>
              </a:ext>
            </a:extLst>
          </p:cNvPr>
          <p:cNvSpPr txBox="1"/>
          <p:nvPr/>
        </p:nvSpPr>
        <p:spPr>
          <a:xfrm>
            <a:off x="26080842" y="31657558"/>
            <a:ext cx="5819606" cy="3749744"/>
          </a:xfrm>
          <a:prstGeom prst="rect">
            <a:avLst/>
          </a:prstGeom>
          <a:noFill/>
        </p:spPr>
        <p:txBody>
          <a:bodyPr wrap="square">
            <a:spAutoFit/>
          </a:bodyPr>
          <a:lstStyle/>
          <a:p>
            <a:pPr marL="285750" marR="0" indent="-285750" algn="just">
              <a:spcBef>
                <a:spcPts val="0"/>
              </a:spcBef>
              <a:spcAft>
                <a:spcPts val="800"/>
              </a:spcAft>
              <a:buFont typeface="Arial" panose="020B0604020202020204" pitchFamily="34" charset="0"/>
              <a:buChar char="•"/>
            </a:pPr>
            <a:r>
              <a:rPr lang="en-US" sz="2100" b="1" dirty="0">
                <a:effectLst/>
                <a:latin typeface="Calibri" panose="020F0502020204030204" pitchFamily="34" charset="0"/>
                <a:ea typeface="Calibri" panose="020F0502020204030204" pitchFamily="34" charset="0"/>
                <a:cs typeface="Calibri" panose="020F0502020204030204" pitchFamily="34" charset="0"/>
              </a:rPr>
              <a:t>This study identified significant taxonomic and functional differences in BALF metatranscriptomes associated with COVID-19 disease and death.</a:t>
            </a:r>
          </a:p>
          <a:p>
            <a:pPr marL="285750" marR="0" indent="-285750" algn="just">
              <a:spcBef>
                <a:spcPts val="0"/>
              </a:spcBef>
              <a:spcAft>
                <a:spcPts val="800"/>
              </a:spcAft>
              <a:buFont typeface="Arial" panose="020B0604020202020204" pitchFamily="34" charset="0"/>
              <a:buChar char="•"/>
            </a:pPr>
            <a:r>
              <a:rPr lang="en-US" sz="2100" b="1" dirty="0">
                <a:effectLst/>
                <a:latin typeface="Calibri" panose="020F0502020204030204" pitchFamily="34" charset="0"/>
                <a:ea typeface="Calibri" panose="020F0502020204030204" pitchFamily="34" charset="0"/>
                <a:cs typeface="Calibri" panose="020F0502020204030204" pitchFamily="34" charset="0"/>
              </a:rPr>
              <a:t>By the nature of this analysis, </a:t>
            </a:r>
            <a:r>
              <a:rPr lang="en-US" sz="2100" b="1" dirty="0">
                <a:solidFill>
                  <a:srgbClr val="201F1E"/>
                </a:solidFill>
                <a:effectLst/>
                <a:latin typeface="Calibri" panose="020F0502020204030204" pitchFamily="34" charset="0"/>
                <a:ea typeface="Calibri" panose="020F0502020204030204" pitchFamily="34" charset="0"/>
                <a:cs typeface="Calibri" panose="020F0502020204030204" pitchFamily="34" charset="0"/>
              </a:rPr>
              <a:t>while this data does not </a:t>
            </a:r>
            <a:r>
              <a:rPr lang="en-US" sz="2100" b="1" dirty="0">
                <a:solidFill>
                  <a:srgbClr val="201F1E"/>
                </a:solidFill>
                <a:latin typeface="Calibri" panose="020F0502020204030204" pitchFamily="34" charset="0"/>
                <a:ea typeface="Calibri" panose="020F0502020204030204" pitchFamily="34" charset="0"/>
                <a:cs typeface="Calibri" panose="020F0502020204030204" pitchFamily="34" charset="0"/>
              </a:rPr>
              <a:t>address</a:t>
            </a:r>
            <a:r>
              <a:rPr lang="en-US" sz="2100" b="1" dirty="0">
                <a:solidFill>
                  <a:srgbClr val="201F1E"/>
                </a:solidFill>
                <a:effectLst/>
                <a:latin typeface="Calibri" panose="020F0502020204030204" pitchFamily="34" charset="0"/>
                <a:ea typeface="Calibri" panose="020F0502020204030204" pitchFamily="34" charset="0"/>
                <a:cs typeface="Calibri" panose="020F0502020204030204" pitchFamily="34" charset="0"/>
              </a:rPr>
              <a:t> causality nor directionality of the association, it does</a:t>
            </a:r>
            <a:r>
              <a:rPr lang="en-US" sz="2100" b="1" dirty="0">
                <a:effectLst/>
                <a:latin typeface="Calibri" panose="020F0502020204030204" pitchFamily="34" charset="0"/>
                <a:ea typeface="Calibri" panose="020F0502020204030204" pitchFamily="34" charset="0"/>
                <a:cs typeface="Calibri" panose="020F0502020204030204" pitchFamily="34" charset="0"/>
              </a:rPr>
              <a:t> identify a significant relationship between the human microbiome and COVID-19 morbidity and mortality, in which the specific functions and taxa identified through this investigation warrant further study.</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3"/>
                                        </p:tgtEl>
                                        <p:attrNameLst>
                                          <p:attrName>style.visibility</p:attrName>
                                        </p:attrNameLst>
                                      </p:cBhvr>
                                      <p:to>
                                        <p:strVal val="visible"/>
                                      </p:to>
                                    </p:set>
                                    <p:animEffect transition="in" filter="fade">
                                      <p:cBhvr>
                                        <p:cTn id="7" dur="500"/>
                                        <p:tgtEl>
                                          <p:spTgt spid="22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67"/>
                                        </p:tgtEl>
                                        <p:attrNameLst>
                                          <p:attrName>style.visibility</p:attrName>
                                        </p:attrNameLst>
                                      </p:cBhvr>
                                      <p:to>
                                        <p:strVal val="visible"/>
                                      </p:to>
                                    </p:set>
                                    <p:animEffect transition="in" filter="fade">
                                      <p:cBhvr>
                                        <p:cTn id="12" dur="500"/>
                                        <p:tgtEl>
                                          <p:spTgt spid="26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09"/>
                                        </p:tgtEl>
                                        <p:attrNameLst>
                                          <p:attrName>style.visibility</p:attrName>
                                        </p:attrNameLst>
                                      </p:cBhvr>
                                      <p:to>
                                        <p:strVal val="visible"/>
                                      </p:to>
                                    </p:set>
                                    <p:animEffect transition="in" filter="fade">
                                      <p:cBhvr>
                                        <p:cTn id="17" dur="500"/>
                                        <p:tgtEl>
                                          <p:spTgt spid="30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08"/>
                                        </p:tgtEl>
                                        <p:attrNameLst>
                                          <p:attrName>style.visibility</p:attrName>
                                        </p:attrNameLst>
                                      </p:cBhvr>
                                      <p:to>
                                        <p:strVal val="visible"/>
                                      </p:to>
                                    </p:set>
                                    <p:animEffect transition="in" filter="fade">
                                      <p:cBhvr>
                                        <p:cTn id="22" dur="500"/>
                                        <p:tgtEl>
                                          <p:spTgt spid="3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gradFill rotWithShape="1">
          <a:gsLst>
            <a:gs pos="0">
              <a:srgbClr val="DDDDDD">
                <a:gamma/>
                <a:tint val="22353"/>
                <a:invGamma/>
              </a:srgbClr>
            </a:gs>
            <a:gs pos="100000">
              <a:srgbClr val="DDDDDD"/>
            </a:gs>
          </a:gsLst>
          <a:lin ang="5400000" scaled="1"/>
        </a:gra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3448050" rtl="0" eaLnBrk="1" fontAlgn="base" latinLnBrk="0" hangingPunct="1">
          <a:lnSpc>
            <a:spcPct val="100000"/>
          </a:lnSpc>
          <a:spcBef>
            <a:spcPct val="0"/>
          </a:spcBef>
          <a:spcAft>
            <a:spcPct val="0"/>
          </a:spcAft>
          <a:buClrTx/>
          <a:buSzTx/>
          <a:buFontTx/>
          <a:buNone/>
          <a:tabLst/>
          <a:defRPr kumimoji="0" lang="en-US" sz="32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gradFill rotWithShape="1">
          <a:gsLst>
            <a:gs pos="0">
              <a:srgbClr val="DDDDDD">
                <a:gamma/>
                <a:tint val="22353"/>
                <a:invGamma/>
              </a:srgbClr>
            </a:gs>
            <a:gs pos="100000">
              <a:srgbClr val="DDDDDD"/>
            </a:gs>
          </a:gsLst>
          <a:lin ang="5400000" scaled="1"/>
        </a:gra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3448050" rtl="0" eaLnBrk="1" fontAlgn="base" latinLnBrk="0" hangingPunct="1">
          <a:lnSpc>
            <a:spcPct val="100000"/>
          </a:lnSpc>
          <a:spcBef>
            <a:spcPct val="0"/>
          </a:spcBef>
          <a:spcAft>
            <a:spcPct val="0"/>
          </a:spcAft>
          <a:buClrTx/>
          <a:buSzTx/>
          <a:buFontTx/>
          <a:buNone/>
          <a:tabLst/>
          <a:defRPr kumimoji="0" lang="en-US" sz="32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76409</TotalTime>
  <Words>3147</Words>
  <Application>Microsoft Office PowerPoint</Application>
  <PresentationFormat>Custom</PresentationFormat>
  <Paragraphs>229</Paragraphs>
  <Slides>1</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vt:i4>
      </vt:variant>
    </vt:vector>
  </HeadingPairs>
  <TitlesOfParts>
    <vt:vector size="5" baseType="lpstr">
      <vt:lpstr>Arial</vt:lpstr>
      <vt:lpstr>Arial Rounded MT Bold</vt:lpstr>
      <vt:lpstr>Calibri</vt:lpstr>
      <vt:lpstr>Default Design</vt:lpstr>
      <vt:lpstr>PowerPoint Presentation</vt:lpstr>
    </vt:vector>
  </TitlesOfParts>
  <Company>Baylor College of Medicine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Van den Veyver, Ignatia Barbara</dc:creator>
  <cp:lastModifiedBy>Jochum, Michael D.</cp:lastModifiedBy>
  <cp:revision>1440</cp:revision>
  <cp:lastPrinted>2022-03-21T23:41:47Z</cp:lastPrinted>
  <dcterms:created xsi:type="dcterms:W3CDTF">2013-02-03T01:01:01Z</dcterms:created>
  <dcterms:modified xsi:type="dcterms:W3CDTF">2022-03-22T17:35:42Z</dcterms:modified>
</cp:coreProperties>
</file>